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437" r:id="rId3"/>
    <p:sldId id="359" r:id="rId4"/>
    <p:sldId id="327" r:id="rId5"/>
    <p:sldId id="310" r:id="rId6"/>
    <p:sldId id="371" r:id="rId7"/>
    <p:sldId id="447" r:id="rId8"/>
    <p:sldId id="266" r:id="rId9"/>
    <p:sldId id="369" r:id="rId10"/>
    <p:sldId id="370" r:id="rId11"/>
    <p:sldId id="408" r:id="rId12"/>
    <p:sldId id="259" r:id="rId13"/>
    <p:sldId id="260" r:id="rId14"/>
    <p:sldId id="261" r:id="rId15"/>
    <p:sldId id="262" r:id="rId16"/>
    <p:sldId id="326" r:id="rId17"/>
    <p:sldId id="399" r:id="rId18"/>
    <p:sldId id="328" r:id="rId19"/>
    <p:sldId id="336" r:id="rId20"/>
    <p:sldId id="409" r:id="rId21"/>
    <p:sldId id="339" r:id="rId22"/>
    <p:sldId id="410" r:id="rId23"/>
    <p:sldId id="267" r:id="rId24"/>
    <p:sldId id="448" r:id="rId25"/>
    <p:sldId id="388" r:id="rId26"/>
    <p:sldId id="400" r:id="rId27"/>
    <p:sldId id="401" r:id="rId28"/>
    <p:sldId id="402" r:id="rId29"/>
    <p:sldId id="391" r:id="rId30"/>
    <p:sldId id="405" r:id="rId31"/>
    <p:sldId id="406" r:id="rId32"/>
    <p:sldId id="412" r:id="rId33"/>
    <p:sldId id="413" r:id="rId34"/>
    <p:sldId id="433" r:id="rId35"/>
    <p:sldId id="393" r:id="rId36"/>
    <p:sldId id="414" r:id="rId37"/>
    <p:sldId id="416" r:id="rId38"/>
    <p:sldId id="396" r:id="rId39"/>
    <p:sldId id="417" r:id="rId40"/>
    <p:sldId id="418" r:id="rId41"/>
    <p:sldId id="397" r:id="rId42"/>
    <p:sldId id="362" r:id="rId43"/>
    <p:sldId id="263" r:id="rId44"/>
    <p:sldId id="368" r:id="rId45"/>
    <p:sldId id="372" r:id="rId46"/>
    <p:sldId id="411" r:id="rId47"/>
    <p:sldId id="375" r:id="rId48"/>
    <p:sldId id="376" r:id="rId49"/>
    <p:sldId id="377" r:id="rId50"/>
    <p:sldId id="379" r:id="rId51"/>
    <p:sldId id="382" r:id="rId52"/>
    <p:sldId id="383" r:id="rId53"/>
    <p:sldId id="386" r:id="rId54"/>
    <p:sldId id="338" r:id="rId55"/>
    <p:sldId id="438" r:id="rId56"/>
    <p:sldId id="434" r:id="rId57"/>
    <p:sldId id="344" r:id="rId58"/>
    <p:sldId id="275" r:id="rId59"/>
    <p:sldId id="257" r:id="rId60"/>
    <p:sldId id="288" r:id="rId61"/>
    <p:sldId id="289" r:id="rId62"/>
    <p:sldId id="356" r:id="rId63"/>
    <p:sldId id="313" r:id="rId64"/>
    <p:sldId id="314" r:id="rId65"/>
    <p:sldId id="316" r:id="rId66"/>
    <p:sldId id="317" r:id="rId67"/>
    <p:sldId id="320" r:id="rId68"/>
    <p:sldId id="272" r:id="rId69"/>
    <p:sldId id="273" r:id="rId70"/>
    <p:sldId id="279" r:id="rId71"/>
    <p:sldId id="281" r:id="rId72"/>
    <p:sldId id="278" r:id="rId73"/>
    <p:sldId id="419" r:id="rId74"/>
    <p:sldId id="274" r:id="rId75"/>
    <p:sldId id="290" r:id="rId76"/>
    <p:sldId id="277" r:id="rId77"/>
    <p:sldId id="420" r:id="rId78"/>
    <p:sldId id="282" r:id="rId79"/>
    <p:sldId id="298" r:id="rId80"/>
    <p:sldId id="293" r:id="rId81"/>
    <p:sldId id="297" r:id="rId82"/>
    <p:sldId id="296" r:id="rId83"/>
    <p:sldId id="295" r:id="rId84"/>
    <p:sldId id="421" r:id="rId85"/>
    <p:sldId id="335" r:id="rId86"/>
    <p:sldId id="439" r:id="rId87"/>
    <p:sldId id="334" r:id="rId88"/>
    <p:sldId id="302" r:id="rId89"/>
    <p:sldId id="440" r:id="rId90"/>
    <p:sldId id="431" r:id="rId91"/>
    <p:sldId id="424" r:id="rId92"/>
    <p:sldId id="443" r:id="rId93"/>
    <p:sldId id="441" r:id="rId94"/>
    <p:sldId id="435" r:id="rId95"/>
    <p:sldId id="358" r:id="rId96"/>
    <p:sldId id="294" r:id="rId97"/>
    <p:sldId id="307" r:id="rId98"/>
    <p:sldId id="425" r:id="rId99"/>
    <p:sldId id="426" r:id="rId100"/>
    <p:sldId id="357" r:id="rId101"/>
    <p:sldId id="270" r:id="rId102"/>
    <p:sldId id="427" r:id="rId103"/>
    <p:sldId id="428" r:id="rId104"/>
    <p:sldId id="445" r:id="rId105"/>
    <p:sldId id="44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52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2" autoAdjust="0"/>
    <p:restoredTop sz="74478" autoAdjust="0"/>
  </p:normalViewPr>
  <p:slideViewPr>
    <p:cSldViewPr snapToGrid="0">
      <p:cViewPr varScale="1">
        <p:scale>
          <a:sx n="81" d="100"/>
          <a:sy n="81" d="100"/>
        </p:scale>
        <p:origin x="1579" y="62"/>
      </p:cViewPr>
      <p:guideLst>
        <p:guide orient="horz" pos="459"/>
        <p:guide pos="5269"/>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57027DB-7AC7-40AC-A4F9-E9E9D764A625}" type="slidenum">
              <a:rPr lang="en-CA" smtClean="0"/>
              <a:t>1</a:t>
            </a:fld>
            <a:endParaRPr lang="en-CA"/>
          </a:p>
        </p:txBody>
      </p:sp>
    </p:spTree>
    <p:extLst>
      <p:ext uri="{BB962C8B-B14F-4D97-AF65-F5344CB8AC3E}">
        <p14:creationId xmlns:p14="http://schemas.microsoft.com/office/powerpoint/2010/main" val="93826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r>
              <a:rPr lang="en-AU" altLang="en-US" dirty="0"/>
              <a:t>Goodyear, C.P. 1977. Assessing the impact of power plant mortality on the compensatory reserve of fish populations. </a:t>
            </a:r>
            <a:r>
              <a:rPr lang="en-AU" altLang="en-US" i="1" dirty="0"/>
              <a:t>In: Proceedings of the Conference on Assessing the Effects of Power Plant Induced Mortality on Fish Populations</a:t>
            </a:r>
            <a:r>
              <a:rPr lang="en-AU" altLang="en-US" dirty="0"/>
              <a:t>, Gatlinburg, Tennessee, 3–6 May 1997. </a:t>
            </a:r>
            <a:r>
              <a:rPr lang="en-AU" altLang="en-US" dirty="0" err="1"/>
              <a:t>Pergamon</a:t>
            </a:r>
            <a:r>
              <a:rPr lang="en-AU" altLang="en-US" dirty="0"/>
              <a:t> Press, New York. pp. 186–195.</a:t>
            </a:r>
          </a:p>
          <a:p>
            <a:pPr eaLnBrk="1" hangingPunct="1"/>
            <a:endParaRPr lang="en-AU" altLang="en-US" dirty="0"/>
          </a:p>
          <a:p>
            <a:pPr eaLnBrk="1" hangingPunct="1"/>
            <a:r>
              <a:rPr lang="el-GR" altLang="en-US" dirty="0">
                <a:cs typeface="Arial" panose="020B0604020202020204" pitchFamily="34" charset="0"/>
              </a:rPr>
              <a:t>α</a:t>
            </a:r>
            <a:r>
              <a:rPr lang="en-CA" altLang="en-US" dirty="0">
                <a:cs typeface="Arial" panose="020B0604020202020204" pitchFamily="34" charset="0"/>
              </a:rPr>
              <a:t> = recruit survival rate at very low stock size</a:t>
            </a:r>
          </a:p>
          <a:p>
            <a:pPr eaLnBrk="1" hangingPunct="1"/>
            <a:r>
              <a:rPr lang="el-GR" altLang="en-US" dirty="0">
                <a:cs typeface="Arial" panose="020B0604020202020204" pitchFamily="34" charset="0"/>
              </a:rPr>
              <a:t>β</a:t>
            </a:r>
            <a:r>
              <a:rPr lang="en-CA" altLang="en-US" dirty="0">
                <a:cs typeface="Arial" panose="020B0604020202020204" pitchFamily="34" charset="0"/>
              </a:rPr>
              <a:t> = 1/maximum recruits as E →∞</a:t>
            </a:r>
          </a:p>
          <a:p>
            <a:pPr eaLnBrk="1" hangingPunct="1"/>
            <a:endParaRPr lang="en-CA" altLang="en-US" dirty="0"/>
          </a:p>
        </p:txBody>
      </p:sp>
    </p:spTree>
    <p:extLst>
      <p:ext uri="{BB962C8B-B14F-4D97-AF65-F5344CB8AC3E}">
        <p14:creationId xmlns:p14="http://schemas.microsoft.com/office/powerpoint/2010/main" val="395854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7027DB-7AC7-40AC-A4F9-E9E9D764A625}" type="slidenum">
              <a:rPr lang="en-CA" smtClean="0"/>
              <a:t>2</a:t>
            </a:fld>
            <a:endParaRPr lang="en-CA"/>
          </a:p>
        </p:txBody>
      </p:sp>
    </p:spTree>
    <p:extLst>
      <p:ext uri="{BB962C8B-B14F-4D97-AF65-F5344CB8AC3E}">
        <p14:creationId xmlns:p14="http://schemas.microsoft.com/office/powerpoint/2010/main" val="129282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a:t>
            </a:r>
            <a:r>
              <a:rPr lang="en-US" sz="1200" kern="1200" dirty="0">
                <a:solidFill>
                  <a:schemeClr val="tx1"/>
                </a:solidFill>
                <a:effectLst/>
                <a:latin typeface="+mn-lt"/>
                <a:ea typeface="+mn-ea"/>
                <a:cs typeface="+mn-cs"/>
              </a:rPr>
              <a:t>questions after each section and we’ll do some demos. We have 3.5 hours but might not need all that time.</a:t>
            </a:r>
          </a:p>
        </p:txBody>
      </p:sp>
      <p:sp>
        <p:nvSpPr>
          <p:cNvPr id="4" name="Slide Number Placeholder 3"/>
          <p:cNvSpPr>
            <a:spLocks noGrp="1"/>
          </p:cNvSpPr>
          <p:nvPr>
            <p:ph type="sldNum" sz="quarter" idx="10"/>
          </p:nvPr>
        </p:nvSpPr>
        <p:spPr/>
        <p:txBody>
          <a:bodyPr/>
          <a:lstStyle/>
          <a:p>
            <a:fld id="{957027DB-7AC7-40AC-A4F9-E9E9D764A625}" type="slidenum">
              <a:rPr lang="en-CA" smtClean="0"/>
              <a:t>3</a:t>
            </a:fld>
            <a:endParaRPr lang="en-CA"/>
          </a:p>
        </p:txBody>
      </p:sp>
    </p:spTree>
    <p:extLst>
      <p:ext uri="{BB962C8B-B14F-4D97-AF65-F5344CB8AC3E}">
        <p14:creationId xmlns:p14="http://schemas.microsoft.com/office/powerpoint/2010/main" val="212767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en-US" b="1" dirty="0"/>
          </a:p>
        </p:txBody>
      </p:sp>
    </p:spTree>
    <p:extLst>
      <p:ext uri="{BB962C8B-B14F-4D97-AF65-F5344CB8AC3E}">
        <p14:creationId xmlns:p14="http://schemas.microsoft.com/office/powerpoint/2010/main" val="315979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en-AU" altLang="en-US" dirty="0"/>
          </a:p>
        </p:txBody>
      </p:sp>
    </p:spTree>
    <p:extLst>
      <p:ext uri="{BB962C8B-B14F-4D97-AF65-F5344CB8AC3E}">
        <p14:creationId xmlns:p14="http://schemas.microsoft.com/office/powerpoint/2010/main" val="1121104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b="1" i="1" dirty="0">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r>
              <a:rPr lang="en-AU" altLang="en-US" dirty="0"/>
              <a:t>Goodyear, C.P. 1977. Assessing the impact of power plant mortality on the compensatory reserve of fish populations. </a:t>
            </a:r>
            <a:r>
              <a:rPr lang="en-AU" altLang="en-US" i="1" dirty="0"/>
              <a:t>In: Proceedings of the Conference on Assessing the Effects of Power Plant Induced Mortality on Fish Populations</a:t>
            </a:r>
            <a:r>
              <a:rPr lang="en-AU" altLang="en-US" dirty="0"/>
              <a:t>, Gatlinburg, Tennessee, 3–6 May 1997. </a:t>
            </a:r>
            <a:r>
              <a:rPr lang="en-AU" altLang="en-US" dirty="0" err="1"/>
              <a:t>Pergamon</a:t>
            </a:r>
            <a:r>
              <a:rPr lang="en-AU" altLang="en-US" dirty="0"/>
              <a:t> Press, New York. pp. 186–195.</a:t>
            </a:r>
          </a:p>
          <a:p>
            <a:pPr eaLnBrk="1" hangingPunct="1"/>
            <a:endParaRPr lang="en-AU" altLang="en-US" dirty="0"/>
          </a:p>
          <a:p>
            <a:pPr eaLnBrk="1" hangingPunct="1"/>
            <a:r>
              <a:rPr lang="el-GR" altLang="en-US" dirty="0">
                <a:cs typeface="Arial" panose="020B0604020202020204" pitchFamily="34" charset="0"/>
              </a:rPr>
              <a:t>α</a:t>
            </a:r>
            <a:r>
              <a:rPr lang="en-CA" altLang="en-US" dirty="0">
                <a:cs typeface="Arial" panose="020B0604020202020204" pitchFamily="34" charset="0"/>
              </a:rPr>
              <a:t> = recruit survival rate at very low stock size</a:t>
            </a:r>
          </a:p>
          <a:p>
            <a:pPr eaLnBrk="1" hangingPunct="1"/>
            <a:r>
              <a:rPr lang="el-GR" altLang="en-US" dirty="0">
                <a:cs typeface="Arial" panose="020B0604020202020204" pitchFamily="34" charset="0"/>
              </a:rPr>
              <a:t>β</a:t>
            </a:r>
            <a:r>
              <a:rPr lang="en-CA" altLang="en-US" dirty="0">
                <a:cs typeface="Arial" panose="020B0604020202020204" pitchFamily="34" charset="0"/>
              </a:rPr>
              <a:t> = 1/maximum recruits as E →∞</a:t>
            </a:r>
          </a:p>
          <a:p>
            <a:pPr eaLnBrk="1" hangingPunct="1"/>
            <a:endParaRPr lang="en-CA" altLang="en-US" dirty="0"/>
          </a:p>
        </p:txBody>
      </p:sp>
    </p:spTree>
    <p:extLst>
      <p:ext uri="{BB962C8B-B14F-4D97-AF65-F5344CB8AC3E}">
        <p14:creationId xmlns:p14="http://schemas.microsoft.com/office/powerpoint/2010/main" val="1275771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endParaRPr lang="en-CA" altLang="en-US" dirty="0">
              <a:cs typeface="Arial" panose="020B0604020202020204" pitchFamily="34" charset="0"/>
            </a:endParaRPr>
          </a:p>
          <a:p>
            <a:pPr eaLnBrk="1" hangingPunct="1"/>
            <a:r>
              <a:rPr lang="en-AU" altLang="en-US" dirty="0"/>
              <a:t>Goodyear, C.P. 1977. Assessing the impact of power plant mortality on the compensatory reserve of fish populations. </a:t>
            </a:r>
            <a:r>
              <a:rPr lang="en-AU" altLang="en-US" i="1" dirty="0"/>
              <a:t>In: Proceedings of the Conference on Assessing the Effects of Power Plant Induced Mortality on Fish Populations</a:t>
            </a:r>
            <a:r>
              <a:rPr lang="en-AU" altLang="en-US" dirty="0"/>
              <a:t>, Gatlinburg, Tennessee, 3–6 May 1997. </a:t>
            </a:r>
            <a:r>
              <a:rPr lang="en-AU" altLang="en-US" dirty="0" err="1"/>
              <a:t>Pergamon</a:t>
            </a:r>
            <a:r>
              <a:rPr lang="en-AU" altLang="en-US" dirty="0"/>
              <a:t> Press, New York. pp. 186–195.</a:t>
            </a:r>
          </a:p>
          <a:p>
            <a:pPr eaLnBrk="1" hangingPunct="1"/>
            <a:endParaRPr lang="en-AU" altLang="en-US" dirty="0"/>
          </a:p>
          <a:p>
            <a:pPr eaLnBrk="1" hangingPunct="1"/>
            <a:r>
              <a:rPr lang="el-GR" altLang="en-US" dirty="0">
                <a:cs typeface="Arial" panose="020B0604020202020204" pitchFamily="34" charset="0"/>
              </a:rPr>
              <a:t>α</a:t>
            </a:r>
            <a:r>
              <a:rPr lang="en-CA" altLang="en-US" dirty="0">
                <a:cs typeface="Arial" panose="020B0604020202020204" pitchFamily="34" charset="0"/>
              </a:rPr>
              <a:t> = recruit survival rate at very low stock size</a:t>
            </a:r>
          </a:p>
          <a:p>
            <a:pPr eaLnBrk="1" hangingPunct="1"/>
            <a:r>
              <a:rPr lang="el-GR" altLang="en-US" dirty="0">
                <a:cs typeface="Arial" panose="020B0604020202020204" pitchFamily="34" charset="0"/>
              </a:rPr>
              <a:t>β</a:t>
            </a:r>
            <a:r>
              <a:rPr lang="en-CA" altLang="en-US" dirty="0">
                <a:cs typeface="Arial" panose="020B0604020202020204" pitchFamily="34" charset="0"/>
              </a:rPr>
              <a:t> = 1/maximum recruits as E →∞</a:t>
            </a:r>
          </a:p>
          <a:p>
            <a:pPr eaLnBrk="1" hangingPunct="1"/>
            <a:endParaRPr lang="en-CA" altLang="en-US" dirty="0"/>
          </a:p>
        </p:txBody>
      </p:sp>
    </p:spTree>
    <p:extLst>
      <p:ext uri="{BB962C8B-B14F-4D97-AF65-F5344CB8AC3E}">
        <p14:creationId xmlns:p14="http://schemas.microsoft.com/office/powerpoint/2010/main" val="342136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FB417EB1-3D12-452A-B7BF-09EF620B8816}"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5EF112F-C7CC-4480-8FD5-5BF18F7778C3}"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DC9FC51-B7A9-487A-AA2F-19405CD1E313}"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p:cNvSpPr>
            <a:spLocks noGrp="1"/>
          </p:cNvSpPr>
          <p:nvPr>
            <p:ph type="sldNum" sz="quarter" idx="12"/>
          </p:nvPr>
        </p:nvSpPr>
        <p:spPr>
          <a:xfrm>
            <a:off x="9182792" y="6311900"/>
            <a:ext cx="2743200" cy="365125"/>
          </a:xfrm>
        </p:spPr>
        <p:txBody>
          <a:bodyPr/>
          <a:lstStyle>
            <a:lvl1pPr algn="r">
              <a:defRPr/>
            </a:lvl1pPr>
          </a:lstStyle>
          <a:p>
            <a:fld id="{EEDFA2F9-C25F-4A63-B46B-7B5C200A39D1}" type="slidenum">
              <a:rPr lang="en-CA" smtClean="0"/>
              <a:pPr/>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CF441-4596-4875-BEC1-EBF733220A0B}"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C87611D-D6A0-40D5-AB33-66C783A2A90A}"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98F25408-DDF4-4AF8-8D2D-FD7E5EF316B2}" type="datetime1">
              <a:rPr lang="en-CA" smtClean="0"/>
              <a:t>2022-11-15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BFD9AB7-84A9-4333-8A80-D938A83DE9BA}" type="datetime1">
              <a:rPr lang="en-CA" smtClean="0"/>
              <a:t>2022-11-15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09629-7423-421E-B157-2AE2D613A94A}" type="datetime1">
              <a:rPr lang="en-CA" smtClean="0"/>
              <a:t>2022-11-15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2EFF7D-0B0A-43F1-97DB-05D283964350}"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6F4B4F-B21E-470A-9AFA-E25E72F0DDD9}"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8F261-8CD6-49FD-963A-2F1C91CADB4C}" type="datetime1">
              <a:rPr lang="en-CA" smtClean="0"/>
              <a:t>2022-11-15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TESA-workshops/Ref-Pt-1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ative-land.c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ESA-workshops/LR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0.png"/><Relationship Id="rId7"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wmf"/><Relationship Id="rId5" Type="http://schemas.openxmlformats.org/officeDocument/2006/relationships/oleObject" Target="../embeddings/oleObject1.bin"/><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10-077" TargetMode="External"/><Relationship Id="rId7" Type="http://schemas.openxmlformats.org/officeDocument/2006/relationships/image" Target="../media/image551.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8.png"/><Relationship Id="rId15" Type="http://schemas.openxmlformats.org/officeDocument/2006/relationships/image" Target="../media/image63.png"/><Relationship Id="rId10" Type="http://schemas.openxmlformats.org/officeDocument/2006/relationships/image" Target="../media/image57.png"/><Relationship Id="rId19" Type="http://schemas.openxmlformats.org/officeDocument/2006/relationships/image" Target="../media/image67.png"/><Relationship Id="rId4" Type="http://schemas.openxmlformats.org/officeDocument/2006/relationships/hyperlink" Target="https://doi.org/10.1111/faf.12534" TargetMode="External"/><Relationship Id="rId9" Type="http://schemas.openxmlformats.org/officeDocument/2006/relationships/image" Target="../media/image53.png"/><Relationship Id="rId1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139/f07-156"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oi.org/10.1139/f96-069" TargetMode="External"/><Relationship Id="rId4" Type="http://schemas.openxmlformats.org/officeDocument/2006/relationships/hyperlink" Target="https://doi.org/10.1139/F08-055"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8.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image" Target="../media/image1001.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780.png"/></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6.png"/><Relationship Id="rId4" Type="http://schemas.openxmlformats.org/officeDocument/2006/relationships/image" Target="../media/image125.png"/></Relationships>
</file>

<file path=ppt/slides/_rels/slide94.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 Id="rId9" Type="http://schemas.openxmlformats.org/officeDocument/2006/relationships/image" Target="../media/image940.png"/></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0.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5.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EEDFA2F9-C25F-4A63-B46B-7B5C200A39D1}" type="slidenum">
              <a:rPr lang="en-CA" smtClean="0"/>
              <a:t>1</a:t>
            </a:fld>
            <a:endParaRPr lang="en-CA"/>
          </a:p>
        </p:txBody>
      </p:sp>
    </p:spTree>
    <p:extLst>
      <p:ext uri="{BB962C8B-B14F-4D97-AF65-F5344CB8AC3E}">
        <p14:creationId xmlns:p14="http://schemas.microsoft.com/office/powerpoint/2010/main" val="31190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
        <p:nvSpPr>
          <p:cNvPr id="3" name="Slide Number Placeholder 2"/>
          <p:cNvSpPr>
            <a:spLocks noGrp="1"/>
          </p:cNvSpPr>
          <p:nvPr>
            <p:ph type="sldNum" sz="quarter" idx="12"/>
          </p:nvPr>
        </p:nvSpPr>
        <p:spPr/>
        <p:txBody>
          <a:bodyPr/>
          <a:lstStyle/>
          <a:p>
            <a:fld id="{EEDFA2F9-C25F-4A63-B46B-7B5C200A39D1}" type="slidenum">
              <a:rPr lang="en-CA" smtClean="0"/>
              <a:t>10</a:t>
            </a:fld>
            <a:endParaRPr lang="en-CA"/>
          </a:p>
        </p:txBody>
      </p:sp>
    </p:spTree>
    <p:extLst>
      <p:ext uri="{BB962C8B-B14F-4D97-AF65-F5344CB8AC3E}">
        <p14:creationId xmlns:p14="http://schemas.microsoft.com/office/powerpoint/2010/main" val="4589374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a:t>SPR does </a:t>
                </a:r>
                <a:r>
                  <a:rPr lang="en-US" u="sng" dirty="0"/>
                  <a:t>not</a:t>
                </a:r>
                <a:r>
                  <a:rPr lang="en-US" dirty="0"/>
                  <a:t> stand for </a:t>
                </a:r>
                <a:r>
                  <a:rPr lang="en-US" dirty="0" err="1"/>
                  <a:t>Spawners</a:t>
                </a:r>
                <a:r>
                  <a:rPr lang="en-US" dirty="0"/>
                  <a:t> per Recruit! SPR is a ratio of ratios (i.e., Fished </a:t>
                </a:r>
                <a:r>
                  <a:rPr lang="en-US" dirty="0" err="1"/>
                  <a:t>Spawners</a:t>
                </a:r>
                <a:r>
                  <a:rPr lang="en-US" dirty="0"/>
                  <a:t> per Recruit divided by Unfished </a:t>
                </a:r>
                <a:r>
                  <a:rPr lang="en-US" dirty="0" err="1"/>
                  <a:t>Spawners</a:t>
                </a:r>
                <a:r>
                  <a:rPr lang="en-US" dirty="0"/>
                  <a:t> per Recruit) </a:t>
                </a:r>
              </a:p>
              <a:p>
                <a:r>
                  <a:rPr lang="en-US" dirty="0"/>
                  <a:t>SPR represents the </a:t>
                </a:r>
                <a:r>
                  <a:rPr lang="en-CA" dirty="0"/>
                  <a:t>SSB-per-recruit </a:t>
                </a:r>
                <a:r>
                  <a:rPr lang="en-US" dirty="0"/>
                  <a:t>under a given fishing mortality compared to SSB in the unfished population</a:t>
                </a:r>
              </a:p>
              <a:p>
                <a:r>
                  <a:rPr lang="en-US" dirty="0"/>
                  <a:t>Reference points based on SPR are 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4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100</a:t>
            </a:fld>
            <a:endParaRPr lang="en-CA"/>
          </a:p>
        </p:txBody>
      </p:sp>
    </p:spTree>
    <p:extLst>
      <p:ext uri="{BB962C8B-B14F-4D97-AF65-F5344CB8AC3E}">
        <p14:creationId xmlns:p14="http://schemas.microsoft.com/office/powerpoint/2010/main" val="28804941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is 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SPR = 40% or 0.4 </a:t>
                </a:r>
                <a:r>
                  <a:rPr lang="en-US" dirty="0"/>
                  <a:t>unfished SSB-per-recruit</a:t>
                </a:r>
                <a:r>
                  <a:rPr lang="en-CA" dirty="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60816" y="5178485"/>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2788199" cy="369332"/>
          </a:xfrm>
          <a:prstGeom prst="rect">
            <a:avLst/>
          </a:prstGeom>
          <a:noFill/>
        </p:spPr>
        <p:txBody>
          <a:bodyPr wrap="none" rtlCol="0">
            <a:spAutoFit/>
          </a:bodyPr>
          <a:lstStyle/>
          <a:p>
            <a:r>
              <a:rPr lang="en-CA" dirty="0">
                <a:solidFill>
                  <a:srgbClr val="C00000"/>
                </a:solidFill>
              </a:rPr>
              <a:t>0.4 </a:t>
            </a:r>
            <a:r>
              <a:rPr lang="en-US" b="0" i="0" dirty="0">
                <a:solidFill>
                  <a:srgbClr val="C00000"/>
                </a:solidFill>
              </a:rPr>
              <a:t>unfished SSB-per-recruit</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BD06B5-AE18-4650-B603-D50EDF8044DC}"/>
                  </a:ext>
                </a:extLst>
              </p:cNvPr>
              <p:cNvSpPr txBox="1"/>
              <p:nvPr/>
            </p:nvSpPr>
            <p:spPr>
              <a:xfrm>
                <a:off x="4010732" y="6492875"/>
                <a:ext cx="94961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dirty="0" smtClean="0">
                          <a:solidFill>
                            <a:srgbClr val="7030A0"/>
                          </a:solidFill>
                          <a:latin typeface="Cambria Math" panose="02040503050406030204" pitchFamily="18" charset="0"/>
                        </a:rPr>
                        <m:t>𝐹</m:t>
                      </m:r>
                      <m:r>
                        <a:rPr lang="en-CA" i="1" baseline="-25000" dirty="0" smtClean="0">
                          <a:solidFill>
                            <a:srgbClr val="7030A0"/>
                          </a:solidFill>
                          <a:latin typeface="Cambria Math" panose="02040503050406030204" pitchFamily="18" charset="0"/>
                        </a:rPr>
                        <m:t>40%</m:t>
                      </m:r>
                      <m:r>
                        <a:rPr lang="en-CA" i="1" baseline="-25000" dirty="0" smtClean="0">
                          <a:solidFill>
                            <a:srgbClr val="7030A0"/>
                          </a:solidFill>
                          <a:latin typeface="Cambria Math" panose="02040503050406030204" pitchFamily="18" charset="0"/>
                        </a:rPr>
                        <m:t>𝑆𝑃𝑅</m:t>
                      </m:r>
                    </m:oMath>
                  </m:oMathPara>
                </a14:m>
                <a:endParaRPr lang="en-CA" baseline="-25000" dirty="0">
                  <a:solidFill>
                    <a:srgbClr val="7030A0"/>
                  </a:solidFill>
                </a:endParaRPr>
              </a:p>
            </p:txBody>
          </p:sp>
        </mc:Choice>
        <mc:Fallback xmlns="">
          <p:sp>
            <p:nvSpPr>
              <p:cNvPr id="9" name="TextBox 8">
                <a:extLst>
                  <a:ext uri="{FF2B5EF4-FFF2-40B4-BE49-F238E27FC236}">
                    <a16:creationId xmlns:a16="http://schemas.microsoft.com/office/drawing/2014/main" id="{63BD06B5-AE18-4650-B603-D50EDF8044DC}"/>
                  </a:ext>
                </a:extLst>
              </p:cNvPr>
              <p:cNvSpPr txBox="1">
                <a:spLocks noRot="1" noChangeAspect="1" noMove="1" noResize="1" noEditPoints="1" noAdjustHandles="1" noChangeArrowheads="1" noChangeShapeType="1" noTextEdit="1"/>
              </p:cNvSpPr>
              <p:nvPr/>
            </p:nvSpPr>
            <p:spPr>
              <a:xfrm>
                <a:off x="4010732" y="6492875"/>
                <a:ext cx="949619" cy="362984"/>
              </a:xfrm>
              <a:prstGeom prst="rect">
                <a:avLst/>
              </a:prstGeom>
              <a:blipFill>
                <a:blip r:embed="rId4"/>
                <a:stretch>
                  <a:fillRect b="-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8CB5210-0171-4F02-B670-04577FFB740A}"/>
              </a:ext>
            </a:extLst>
          </p:cNvPr>
          <p:cNvCxnSpPr/>
          <p:nvPr/>
        </p:nvCxnSpPr>
        <p:spPr>
          <a:xfrm flipV="1">
            <a:off x="4143202" y="6051322"/>
            <a:ext cx="0" cy="4415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101</a:t>
            </a:fld>
            <a:endParaRPr lang="en-CA"/>
          </a:p>
        </p:txBody>
      </p:sp>
    </p:spTree>
    <p:extLst>
      <p:ext uri="{BB962C8B-B14F-4D97-AF65-F5344CB8AC3E}">
        <p14:creationId xmlns:p14="http://schemas.microsoft.com/office/powerpoint/2010/main" val="22883887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79286971"/>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F</a:t>
                      </a:r>
                      <a:r>
                        <a:rPr lang="en-US" sz="1800" b="1" baseline="-25000" dirty="0">
                          <a:effectLst/>
                          <a:latin typeface="+mn-lt"/>
                        </a:rPr>
                        <a:t>MSY</a:t>
                      </a:r>
                      <a:r>
                        <a:rPr lang="en-US" sz="1800" b="1" dirty="0">
                          <a:effectLst/>
                          <a:latin typeface="+mn-lt"/>
                        </a:rPr>
                        <a:t> ≈ </a:t>
                      </a:r>
                      <a:r>
                        <a:rPr lang="en-US" sz="1800" b="1" i="1" dirty="0">
                          <a:effectLst/>
                          <a:latin typeface="+mn-lt"/>
                        </a:rPr>
                        <a:t>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8201891" y="4918364"/>
                <a:ext cx="3927763" cy="923330"/>
              </a:xfrm>
              <a:prstGeom prst="rect">
                <a:avLst/>
              </a:prstGeom>
              <a:noFill/>
            </p:spPr>
            <p:txBody>
              <a:bodyPr wrap="square" rtlCol="0">
                <a:spAutoFit/>
              </a:bodyPr>
              <a:lstStyle/>
              <a:p>
                <a:pPr algn="ctr"/>
                <a:r>
                  <a:rPr lang="en-US" dirty="0">
                    <a:solidFill>
                      <a:srgbClr val="C00000"/>
                    </a:solidFill>
                  </a:rPr>
                  <a:t>Lower SPR at </a:t>
                </a:r>
                <a14:m>
                  <m:oMath xmlns:m="http://schemas.openxmlformats.org/officeDocument/2006/math">
                    <m:r>
                      <a:rPr lang="en-US" i="1" dirty="0" smtClean="0">
                        <a:solidFill>
                          <a:srgbClr val="C00000"/>
                        </a:solidFill>
                        <a:latin typeface="Cambria Math" panose="02040503050406030204" pitchFamily="18" charset="0"/>
                      </a:rPr>
                      <m:t>𝐹</m:t>
                    </m:r>
                    <m:r>
                      <m:rPr>
                        <m:sty m:val="p"/>
                      </m:rPr>
                      <a:rPr lang="en-US" i="0" baseline="-25000" dirty="0" smtClean="0">
                        <a:solidFill>
                          <a:srgbClr val="C00000"/>
                        </a:solidFill>
                        <a:latin typeface="Cambria Math" panose="02040503050406030204" pitchFamily="18" charset="0"/>
                      </a:rPr>
                      <m:t>MSY</m:t>
                    </m:r>
                  </m:oMath>
                </a14:m>
                <a:r>
                  <a:rPr lang="en-US" dirty="0">
                    <a:solidFill>
                      <a:srgbClr val="C00000"/>
                    </a:solidFill>
                  </a:rPr>
                  <a:t> reflects that the stock is more productive at lower stock sizes </a:t>
                </a:r>
              </a:p>
            </p:txBody>
          </p:sp>
        </mc:Choice>
        <mc:Fallback xmlns="">
          <p:sp>
            <p:nvSpPr>
              <p:cNvPr id="6" name="TextBox 5"/>
              <p:cNvSpPr txBox="1">
                <a:spLocks noRot="1" noChangeAspect="1" noMove="1" noResize="1" noEditPoints="1" noAdjustHandles="1" noChangeArrowheads="1" noChangeShapeType="1" noTextEdit="1"/>
              </p:cNvSpPr>
              <p:nvPr/>
            </p:nvSpPr>
            <p:spPr>
              <a:xfrm>
                <a:off x="8201891" y="4918364"/>
                <a:ext cx="3927763" cy="923330"/>
              </a:xfrm>
              <a:prstGeom prst="rect">
                <a:avLst/>
              </a:prstGeom>
              <a:blipFill>
                <a:blip r:embed="rId3"/>
                <a:stretch>
                  <a:fillRect t="-3974" r="-930" b="-993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102</a:t>
            </a:fld>
            <a:endParaRPr lang="en-CA"/>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
        <p:nvSpPr>
          <p:cNvPr id="2" name="Slide Number Placeholder 1"/>
          <p:cNvSpPr>
            <a:spLocks noGrp="1"/>
          </p:cNvSpPr>
          <p:nvPr>
            <p:ph type="sldNum" sz="quarter" idx="12"/>
          </p:nvPr>
        </p:nvSpPr>
        <p:spPr/>
        <p:txBody>
          <a:bodyPr/>
          <a:lstStyle/>
          <a:p>
            <a:fld id="{EEDFA2F9-C25F-4A63-B46B-7B5C200A39D1}" type="slidenum">
              <a:rPr lang="en-CA" smtClean="0"/>
              <a:t>103</a:t>
            </a:fld>
            <a:endParaRPr lang="en-CA"/>
          </a:p>
        </p:txBody>
      </p:sp>
    </p:spTree>
    <p:extLst>
      <p:ext uri="{BB962C8B-B14F-4D97-AF65-F5344CB8AC3E}">
        <p14:creationId xmlns:p14="http://schemas.microsoft.com/office/powerpoint/2010/main" val="27506794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week</a:t>
            </a:r>
          </a:p>
        </p:txBody>
      </p:sp>
      <p:sp>
        <p:nvSpPr>
          <p:cNvPr id="3" name="Content Placeholder 2"/>
          <p:cNvSpPr>
            <a:spLocks noGrp="1"/>
          </p:cNvSpPr>
          <p:nvPr>
            <p:ph idx="1"/>
          </p:nvPr>
        </p:nvSpPr>
        <p:spPr/>
        <p:txBody>
          <a:bodyPr>
            <a:normAutofit/>
          </a:bodyPr>
          <a:lstStyle/>
          <a:p>
            <a:r>
              <a:rPr lang="en-US" sz="3200" dirty="0"/>
              <a:t>A </a:t>
            </a:r>
            <a:r>
              <a:rPr lang="en-US" sz="3200" i="1" dirty="0"/>
              <a:t>quick</a:t>
            </a:r>
            <a:r>
              <a:rPr lang="en-US" sz="3200" dirty="0"/>
              <a:t> look at:</a:t>
            </a:r>
          </a:p>
          <a:p>
            <a:pPr lvl="1"/>
            <a:r>
              <a:rPr lang="en-US" sz="2800" dirty="0"/>
              <a:t>Time-varying reference points</a:t>
            </a:r>
          </a:p>
          <a:p>
            <a:pPr lvl="1"/>
            <a:r>
              <a:rPr lang="en-US" sz="2800" dirty="0"/>
              <a:t>Approaches for data-limited stocks</a:t>
            </a:r>
          </a:p>
          <a:p>
            <a:pPr lvl="1"/>
            <a:r>
              <a:rPr lang="en-US" sz="2800" dirty="0"/>
              <a:t>Multiple model approaches</a:t>
            </a:r>
          </a:p>
          <a:p>
            <a:r>
              <a:rPr lang="en-US" sz="3200" dirty="0"/>
              <a:t>Discussion of the exercises and general discussion</a:t>
            </a:r>
          </a:p>
          <a:p>
            <a:endParaRPr lang="en-US" sz="3200" dirty="0"/>
          </a:p>
        </p:txBody>
      </p:sp>
      <p:sp>
        <p:nvSpPr>
          <p:cNvPr id="4" name="Slide Number Placeholder 3"/>
          <p:cNvSpPr>
            <a:spLocks noGrp="1"/>
          </p:cNvSpPr>
          <p:nvPr>
            <p:ph type="sldNum" sz="quarter" idx="12"/>
          </p:nvPr>
        </p:nvSpPr>
        <p:spPr/>
        <p:txBody>
          <a:bodyPr/>
          <a:lstStyle/>
          <a:p>
            <a:fld id="{EEDFA2F9-C25F-4A63-B46B-7B5C200A39D1}" type="slidenum">
              <a:rPr lang="en-CA" smtClean="0"/>
              <a:t>104</a:t>
            </a:fld>
            <a:endParaRPr lang="en-CA"/>
          </a:p>
        </p:txBody>
      </p:sp>
    </p:spTree>
    <p:extLst>
      <p:ext uri="{BB962C8B-B14F-4D97-AF65-F5344CB8AC3E}">
        <p14:creationId xmlns:p14="http://schemas.microsoft.com/office/powerpoint/2010/main" val="22383389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Homework</a:t>
            </a:r>
            <a:endParaRPr lang="en-CA" dirty="0"/>
          </a:p>
        </p:txBody>
      </p:sp>
      <p:sp>
        <p:nvSpPr>
          <p:cNvPr id="3" name="Content Placeholder 2"/>
          <p:cNvSpPr>
            <a:spLocks noGrp="1"/>
          </p:cNvSpPr>
          <p:nvPr>
            <p:ph idx="1"/>
          </p:nvPr>
        </p:nvSpPr>
        <p:spPr>
          <a:xfrm>
            <a:off x="838200" y="1541606"/>
            <a:ext cx="10515600" cy="4956175"/>
          </a:xfrm>
        </p:spPr>
        <p:txBody>
          <a:bodyPr>
            <a:normAutofit/>
          </a:bodyPr>
          <a:lstStyle/>
          <a:p>
            <a:r>
              <a:rPr lang="en-US" dirty="0"/>
              <a:t>Run through exercises 1-4 on your own</a:t>
            </a:r>
          </a:p>
          <a:p>
            <a:r>
              <a:rPr lang="en-US" dirty="0"/>
              <a:t>We will send you the code and today’s </a:t>
            </a:r>
            <a:r>
              <a:rPr lang="en-US" dirty="0" err="1"/>
              <a:t>ppt</a:t>
            </a:r>
            <a:r>
              <a:rPr lang="en-US" dirty="0"/>
              <a:t> or you can get it from </a:t>
            </a:r>
            <a:r>
              <a:rPr lang="en-US" dirty="0">
                <a:hlinkClick r:id="rId2"/>
              </a:rPr>
              <a:t>https://github.com/TESA-workshops/Ref-Pt-101</a:t>
            </a:r>
            <a:endParaRPr lang="en-US" dirty="0"/>
          </a:p>
          <a:p>
            <a:r>
              <a:rPr lang="en-US" dirty="0"/>
              <a:t>If you would like to use GitHub but are not a member of the TESA-workshops repository, please send Robyn your GitHub user name</a:t>
            </a:r>
          </a:p>
        </p:txBody>
      </p:sp>
      <p:sp>
        <p:nvSpPr>
          <p:cNvPr id="2" name="Slide Number Placeholder 1"/>
          <p:cNvSpPr>
            <a:spLocks noGrp="1"/>
          </p:cNvSpPr>
          <p:nvPr>
            <p:ph type="sldNum" sz="quarter" idx="12"/>
          </p:nvPr>
        </p:nvSpPr>
        <p:spPr/>
        <p:txBody>
          <a:bodyPr/>
          <a:lstStyle/>
          <a:p>
            <a:fld id="{EEDFA2F9-C25F-4A63-B46B-7B5C200A39D1}" type="slidenum">
              <a:rPr lang="en-CA" smtClean="0"/>
              <a:t>105</a:t>
            </a:fld>
            <a:endParaRPr lang="en-CA"/>
          </a:p>
        </p:txBody>
      </p:sp>
    </p:spTree>
    <p:extLst>
      <p:ext uri="{BB962C8B-B14F-4D97-AF65-F5344CB8AC3E}">
        <p14:creationId xmlns:p14="http://schemas.microsoft.com/office/powerpoint/2010/main" val="50927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fontScale="92500"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a:t>Objectives are developed by multiple parties and there </a:t>
            </a:r>
            <a:br>
              <a:rPr lang="en-US" dirty="0"/>
            </a:br>
            <a:r>
              <a:rPr lang="en-US" dirty="0"/>
              <a:t>are typically multiple objectives </a:t>
            </a:r>
          </a:p>
          <a:p>
            <a:pPr lvl="1">
              <a:spcBef>
                <a:spcPts val="1200"/>
              </a:spcBef>
            </a:pPr>
            <a:r>
              <a:rPr lang="en-US" dirty="0">
                <a:solidFill>
                  <a:srgbClr val="C00000"/>
                </a:solidFill>
              </a:rPr>
              <a:t>Need to consider trade-offs</a:t>
            </a: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11</a:t>
            </a:fld>
            <a:endParaRPr lang="en-CA"/>
          </a:p>
        </p:txBody>
      </p:sp>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12</a:t>
            </a:fld>
            <a:endParaRPr lang="en-CA"/>
          </a:p>
        </p:txBody>
      </p:sp>
    </p:spTree>
    <p:extLst>
      <p:ext uri="{BB962C8B-B14F-4D97-AF65-F5344CB8AC3E}">
        <p14:creationId xmlns:p14="http://schemas.microsoft.com/office/powerpoint/2010/main" val="1012040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
        <p:nvSpPr>
          <p:cNvPr id="6" name="Slide Number Placeholder 5"/>
          <p:cNvSpPr>
            <a:spLocks noGrp="1"/>
          </p:cNvSpPr>
          <p:nvPr>
            <p:ph type="sldNum" sz="quarter" idx="12"/>
          </p:nvPr>
        </p:nvSpPr>
        <p:spPr/>
        <p:txBody>
          <a:bodyPr/>
          <a:lstStyle/>
          <a:p>
            <a:fld id="{EEDFA2F9-C25F-4A63-B46B-7B5C200A39D1}" type="slidenum">
              <a:rPr lang="en-CA" smtClean="0"/>
              <a:t>13</a:t>
            </a:fld>
            <a:endParaRPr lang="en-CA"/>
          </a:p>
        </p:txBody>
      </p:sp>
    </p:spTree>
    <p:extLst>
      <p:ext uri="{BB962C8B-B14F-4D97-AF65-F5344CB8AC3E}">
        <p14:creationId xmlns:p14="http://schemas.microsoft.com/office/powerpoint/2010/main" val="32958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14</a:t>
            </a:fld>
            <a:endParaRPr lang="en-CA"/>
          </a:p>
        </p:txBody>
      </p:sp>
    </p:spTree>
    <p:extLst>
      <p:ext uri="{BB962C8B-B14F-4D97-AF65-F5344CB8AC3E}">
        <p14:creationId xmlns:p14="http://schemas.microsoft.com/office/powerpoint/2010/main" val="1871860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a:t>partners and</a:t>
            </a:r>
            <a:r>
              <a:rPr lang="en-US" dirty="0"/>
              <a:t>]</a:t>
            </a:r>
            <a:r>
              <a:rPr lang="en-US" i="1" dirty="0"/>
              <a:t> stakeholders 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15</a:t>
            </a:fld>
            <a:endParaRPr lang="en-CA"/>
          </a:p>
        </p:txBody>
      </p:sp>
    </p:spTree>
    <p:extLst>
      <p:ext uri="{BB962C8B-B14F-4D97-AF65-F5344CB8AC3E}">
        <p14:creationId xmlns:p14="http://schemas.microsoft.com/office/powerpoint/2010/main" val="400741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for the stock to 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16</a:t>
            </a:fld>
            <a:endParaRPr lang="en-CA"/>
          </a:p>
        </p:txBody>
      </p:sp>
    </p:spTree>
    <p:extLst>
      <p:ext uri="{BB962C8B-B14F-4D97-AF65-F5344CB8AC3E}">
        <p14:creationId xmlns:p14="http://schemas.microsoft.com/office/powerpoint/2010/main" val="83072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r>
                  <a:rPr lang="en-US" dirty="0"/>
                  <a:t>Other metrics that represent the reproductive capacity (e.g., total egg production) of the stock may be used</a:t>
                </a:r>
              </a:p>
              <a:p>
                <a:r>
                  <a:rPr lang="en-US" dirty="0"/>
                  <a:t>The metric chosen should best represent the </a:t>
                </a:r>
                <a:r>
                  <a:rPr lang="en-US" i="1" dirty="0"/>
                  <a:t>reproductive capacity </a:t>
                </a:r>
                <a:r>
                  <a:rPr lang="en-US" dirty="0"/>
                  <a:t>of the stock, depending on the type of analytical assessment and 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r="-14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17</a:t>
            </a:fld>
            <a:endParaRPr lang="en-CA"/>
          </a:p>
        </p:txBody>
      </p:sp>
    </p:spTree>
    <p:extLst>
      <p:ext uri="{BB962C8B-B14F-4D97-AF65-F5344CB8AC3E}">
        <p14:creationId xmlns:p14="http://schemas.microsoft.com/office/powerpoint/2010/main" val="920090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m:rPr>
                        <m:sty m:val="p"/>
                      </m:rPr>
                      <a:rPr lang="en-US" i="0" dirty="0" smtClean="0">
                        <a:latin typeface="Cambria Math" panose="02040503050406030204" pitchFamily="18" charset="0"/>
                      </a:rPr>
                      <m:t>SSB</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points. In Canada:</a:t>
                </a:r>
              </a:p>
              <a:p>
                <a:pPr lvl="1"/>
                <a:r>
                  <a:rPr lang="en-US" dirty="0">
                    <a:solidFill>
                      <a:srgbClr val="FF0000"/>
                    </a:solidFill>
                  </a:rPr>
                  <a:t>LRP</a:t>
                </a:r>
                <a:r>
                  <a:rPr lang="en-US" dirty="0"/>
                  <a:t> separates the Critical and Cautious zones</a:t>
                </a:r>
              </a:p>
              <a:p>
                <a:pPr lvl="1"/>
                <a:r>
                  <a:rPr lang="en-US" dirty="0">
                    <a:solidFill>
                      <a:srgbClr val="0000FF"/>
                    </a:solidFill>
                  </a:rPr>
                  <a:t>USR</a:t>
                </a:r>
                <a:r>
                  <a:rPr lang="en-US" dirty="0"/>
                  <a:t> separates the Cautious and Healthy zones</a:t>
                </a:r>
              </a:p>
              <a:p>
                <a:pPr marL="536575" indent="-536575">
                  <a:buNone/>
                </a:pPr>
                <a:r>
                  <a:rPr lang="en-US" dirty="0"/>
                  <a:t>3.  In Canada, the LRP also has a legislated role in triggering the need for a </a:t>
                </a:r>
                <a:r>
                  <a:rPr lang="en-US" u="sng" dirty="0"/>
                  <a:t>rebuilding plan</a:t>
                </a:r>
                <a:r>
                  <a:rPr lang="en-US" dirty="0"/>
                  <a:t> under the Fish Stocks provisions of the </a:t>
                </a:r>
                <a:r>
                  <a:rPr lang="en-US" i="1" dirty="0"/>
                  <a:t>Fisheries Act</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18</a:t>
            </a:fld>
            <a:endParaRPr lang="en-CA"/>
          </a:p>
        </p:txBody>
      </p:sp>
    </p:spTree>
    <p:extLst>
      <p:ext uri="{BB962C8B-B14F-4D97-AF65-F5344CB8AC3E}">
        <p14:creationId xmlns:p14="http://schemas.microsoft.com/office/powerpoint/2010/main" val="1085195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3785652"/>
              </a:xfrm>
              <a:prstGeom prst="rect">
                <a:avLst/>
              </a:prstGeom>
              <a:noFill/>
              <a:ln>
                <a:solidFill>
                  <a:schemeClr val="tx2"/>
                </a:solidFill>
              </a:ln>
            </p:spPr>
            <p:txBody>
              <a:bodyPr wrap="square" rtlCol="0">
                <a:spAutoFit/>
              </a:bodyPr>
              <a:lstStyle/>
              <a:p>
                <a:r>
                  <a:rPr lang="en-US" sz="2400" b="0" i="0" u="none" strike="noStrike" dirty="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Procedure</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xmlns="">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3785652"/>
              </a:xfrm>
              <a:prstGeom prst="rect">
                <a:avLst/>
              </a:prstGeom>
              <a:blipFill>
                <a:blip r:embed="rId3"/>
                <a:stretch>
                  <a:fillRect l="-2093" t="-1124" r="-3288" b="-2568"/>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19</a:t>
            </a:fld>
            <a:endParaRPr lang="en-CA" dirty="0"/>
          </a:p>
        </p:txBody>
      </p:sp>
    </p:spTree>
    <p:extLst>
      <p:ext uri="{BB962C8B-B14F-4D97-AF65-F5344CB8AC3E}">
        <p14:creationId xmlns:p14="http://schemas.microsoft.com/office/powerpoint/2010/main" val="114990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3"/>
              </a:rPr>
              <a:t>https://native-land.ca/</a:t>
            </a:r>
            <a:endParaRPr lang="en-US" dirty="0"/>
          </a:p>
        </p:txBody>
      </p:sp>
      <p:pic>
        <p:nvPicPr>
          <p:cNvPr id="4" name="Content Placeholder 3"/>
          <p:cNvPicPr>
            <a:picLocks noGrp="1" noChangeAspect="1"/>
          </p:cNvPicPr>
          <p:nvPr>
            <p:ph idx="1"/>
          </p:nvPr>
        </p:nvPicPr>
        <p:blipFill>
          <a:blip r:embed="rId4"/>
          <a:stretch>
            <a:fillRect/>
          </a:stretch>
        </p:blipFill>
        <p:spPr>
          <a:xfrm>
            <a:off x="14186" y="1195240"/>
            <a:ext cx="12177814" cy="5414523"/>
          </a:xfrm>
          <a:prstGeom prst="rect">
            <a:avLst/>
          </a:prstGeom>
        </p:spPr>
      </p:pic>
      <p:sp>
        <p:nvSpPr>
          <p:cNvPr id="3" name="Slide Number Placeholder 2"/>
          <p:cNvSpPr>
            <a:spLocks noGrp="1"/>
          </p:cNvSpPr>
          <p:nvPr>
            <p:ph type="sldNum" sz="quarter" idx="12"/>
          </p:nvPr>
        </p:nvSpPr>
        <p:spPr/>
        <p:txBody>
          <a:bodyPr/>
          <a:lstStyle/>
          <a:p>
            <a:fld id="{EEDFA2F9-C25F-4A63-B46B-7B5C200A39D1}" type="slidenum">
              <a:rPr lang="en-CA" smtClean="0"/>
              <a:t>2</a:t>
            </a:fld>
            <a:endParaRPr lang="en-CA"/>
          </a:p>
        </p:txBody>
      </p:sp>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Easier*</a:t>
            </a: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a:t>Science</a:t>
            </a:r>
            <a:br>
              <a:rPr lang="en-US" sz="1200" dirty="0"/>
            </a:br>
            <a:r>
              <a:rPr lang="en-US" sz="1200" dirty="0"/>
              <a:t>Fisheries Management</a:t>
            </a:r>
            <a:br>
              <a:rPr lang="en-US" sz="1200" dirty="0"/>
            </a:br>
            <a:r>
              <a:rPr lang="en-US" sz="1200" dirty="0"/>
              <a:t>First Nations</a:t>
            </a:r>
            <a:br>
              <a:rPr lang="en-US" sz="1200" dirty="0"/>
            </a:br>
            <a:r>
              <a:rPr lang="en-US" sz="1200" dirty="0"/>
              <a:t>Stakeholders</a:t>
            </a:r>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a:solidFill>
                  <a:srgbClr val="00B050"/>
                </a:solidFill>
              </a:rPr>
              <a:t>*</a:t>
            </a:r>
            <a:r>
              <a:rPr lang="en-US" sz="2000" dirty="0"/>
              <a:t>Arguably</a:t>
            </a:r>
            <a:endParaRPr lang="en-US" sz="2000" dirty="0">
              <a:solidFill>
                <a:srgbClr val="00B050"/>
              </a:solidFill>
            </a:endParaRPr>
          </a:p>
        </p:txBody>
      </p:sp>
      <p:sp>
        <p:nvSpPr>
          <p:cNvPr id="10" name="Slide Number Placeholder 9"/>
          <p:cNvSpPr>
            <a:spLocks noGrp="1"/>
          </p:cNvSpPr>
          <p:nvPr>
            <p:ph type="sldNum" sz="quarter" idx="12"/>
          </p:nvPr>
        </p:nvSpPr>
        <p:spPr/>
        <p:txBody>
          <a:bodyPr/>
          <a:lstStyle/>
          <a:p>
            <a:fld id="{EEDFA2F9-C25F-4A63-B46B-7B5C200A39D1}" type="slidenum">
              <a:rPr lang="en-CA" smtClean="0"/>
              <a:t>20</a:t>
            </a:fld>
            <a:endParaRPr lang="en-CA"/>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
        <p:nvSpPr>
          <p:cNvPr id="3" name="Slide Number Placeholder 2"/>
          <p:cNvSpPr>
            <a:spLocks noGrp="1"/>
          </p:cNvSpPr>
          <p:nvPr>
            <p:ph type="sldNum" sz="quarter" idx="12"/>
          </p:nvPr>
        </p:nvSpPr>
        <p:spPr/>
        <p:txBody>
          <a:bodyPr/>
          <a:lstStyle/>
          <a:p>
            <a:fld id="{EEDFA2F9-C25F-4A63-B46B-7B5C200A39D1}" type="slidenum">
              <a:rPr lang="en-CA" smtClean="0"/>
              <a:t>21</a:t>
            </a:fld>
            <a:endParaRPr lang="en-CA"/>
          </a:p>
        </p:txBody>
      </p:sp>
    </p:spTree>
    <p:extLst>
      <p:ext uri="{BB962C8B-B14F-4D97-AF65-F5344CB8AC3E}">
        <p14:creationId xmlns:p14="http://schemas.microsoft.com/office/powerpoint/2010/main" val="1079265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p>
          <a:p>
            <a:r>
              <a:rPr lang="en-US" dirty="0">
                <a:solidFill>
                  <a:schemeClr val="tx2">
                    <a:lumMod val="75000"/>
                  </a:schemeClr>
                </a:solidFill>
              </a:rPr>
              <a:t>We will explore this when we go through</a:t>
            </a:r>
            <a:br>
              <a:rPr lang="en-US" dirty="0">
                <a:solidFill>
                  <a:schemeClr val="tx2">
                    <a:lumMod val="75000"/>
                  </a:schemeClr>
                </a:solidFill>
              </a:rPr>
            </a:br>
            <a:r>
              <a:rPr lang="en-US" dirty="0">
                <a:solidFill>
                  <a:schemeClr val="tx2">
                    <a:lumMod val="75000"/>
                  </a:schemeClr>
                </a:solidFill>
              </a:rPr>
              <a:t>Exercise 1 today</a:t>
            </a: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22</a:t>
            </a:fld>
            <a:endParaRPr lang="en-CA"/>
          </a:p>
        </p:txBody>
      </p:sp>
    </p:spTree>
    <p:extLst>
      <p:ext uri="{BB962C8B-B14F-4D97-AF65-F5344CB8AC3E}">
        <p14:creationId xmlns:p14="http://schemas.microsoft.com/office/powerpoint/2010/main" val="4227394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758" t="-16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23</a:t>
            </a:fld>
            <a:endParaRPr lang="en-CA"/>
          </a:p>
        </p:txBody>
      </p:sp>
      <p:pic>
        <p:nvPicPr>
          <p:cNvPr id="5" name="Picture 4"/>
          <p:cNvPicPr>
            <a:picLocks noChangeAspect="1"/>
          </p:cNvPicPr>
          <p:nvPr/>
        </p:nvPicPr>
        <p:blipFill>
          <a:blip r:embed="rId3"/>
          <a:stretch>
            <a:fillRect/>
          </a:stretch>
        </p:blipFill>
        <p:spPr>
          <a:xfrm>
            <a:off x="2735947" y="3971664"/>
            <a:ext cx="3734126" cy="2689231"/>
          </a:xfrm>
          <a:prstGeom prst="rect">
            <a:avLst/>
          </a:prstGeom>
        </p:spPr>
      </p:pic>
      <p:sp>
        <p:nvSpPr>
          <p:cNvPr id="6" name="TextBox 5"/>
          <p:cNvSpPr txBox="1"/>
          <p:nvPr/>
        </p:nvSpPr>
        <p:spPr>
          <a:xfrm>
            <a:off x="7266709" y="3955534"/>
            <a:ext cx="3401291" cy="923330"/>
          </a:xfrm>
          <a:prstGeom prst="rect">
            <a:avLst/>
          </a:prstGeom>
          <a:noFill/>
          <a:ln>
            <a:solidFill>
              <a:schemeClr val="tx2"/>
            </a:solidFill>
          </a:ln>
        </p:spPr>
        <p:txBody>
          <a:bodyPr wrap="square" rtlCol="0">
            <a:spAutoFit/>
          </a:bodyPr>
          <a:lstStyle/>
          <a:p>
            <a:r>
              <a:rPr lang="en-US" i="1" dirty="0">
                <a:solidFill>
                  <a:schemeClr val="accent1">
                    <a:lumMod val="50000"/>
                  </a:schemeClr>
                </a:solidFill>
              </a:rPr>
              <a:t>B</a:t>
            </a:r>
            <a:r>
              <a:rPr lang="en-US" baseline="-25000" dirty="0">
                <a:solidFill>
                  <a:schemeClr val="accent1">
                    <a:lumMod val="50000"/>
                  </a:schemeClr>
                </a:solidFill>
              </a:rPr>
              <a:t>0</a:t>
            </a:r>
            <a:r>
              <a:rPr lang="en-US" dirty="0">
                <a:solidFill>
                  <a:schemeClr val="accent1">
                    <a:lumMod val="50000"/>
                  </a:schemeClr>
                </a:solidFill>
              </a:rPr>
              <a:t> = the state the stock will return to long-term with no fishing and steady state conditions</a:t>
            </a:r>
          </a:p>
        </p:txBody>
      </p:sp>
      <p:sp>
        <p:nvSpPr>
          <p:cNvPr id="7" name="TextBox 6"/>
          <p:cNvSpPr txBox="1"/>
          <p:nvPr/>
        </p:nvSpPr>
        <p:spPr>
          <a:xfrm>
            <a:off x="7266709" y="4995217"/>
            <a:ext cx="3401291" cy="1200329"/>
          </a:xfrm>
          <a:prstGeom prst="rect">
            <a:avLst/>
          </a:prstGeom>
          <a:noFill/>
          <a:ln>
            <a:solidFill>
              <a:schemeClr val="tx2"/>
            </a:solidFill>
          </a:ln>
        </p:spPr>
        <p:txBody>
          <a:bodyPr wrap="square" rtlCol="0">
            <a:spAutoFit/>
          </a:bodyPr>
          <a:lstStyle/>
          <a:p>
            <a:r>
              <a:rPr lang="en-US" i="1" dirty="0">
                <a:solidFill>
                  <a:schemeClr val="accent1">
                    <a:lumMod val="50000"/>
                  </a:schemeClr>
                </a:solidFill>
              </a:rPr>
              <a:t>B</a:t>
            </a:r>
            <a:r>
              <a:rPr lang="en-US" baseline="-25000" dirty="0">
                <a:solidFill>
                  <a:schemeClr val="accent1">
                    <a:lumMod val="50000"/>
                  </a:schemeClr>
                </a:solidFill>
              </a:rPr>
              <a:t>MSY</a:t>
            </a:r>
            <a:r>
              <a:rPr lang="en-US" dirty="0">
                <a:solidFill>
                  <a:schemeClr val="accent1">
                    <a:lumMod val="50000"/>
                  </a:schemeClr>
                </a:solidFill>
              </a:rPr>
              <a:t> = the state the stock will reach in the long-term under a harvest rate of U</a:t>
            </a:r>
            <a:r>
              <a:rPr lang="en-US" baseline="-25000" dirty="0">
                <a:solidFill>
                  <a:schemeClr val="accent1">
                    <a:lumMod val="50000"/>
                  </a:schemeClr>
                </a:solidFill>
              </a:rPr>
              <a:t>MSY</a:t>
            </a:r>
            <a:r>
              <a:rPr lang="en-US" dirty="0">
                <a:solidFill>
                  <a:schemeClr val="accent1">
                    <a:lumMod val="50000"/>
                  </a:schemeClr>
                </a:solidFill>
              </a:rPr>
              <a:t> and steady state conditions</a:t>
            </a:r>
          </a:p>
        </p:txBody>
      </p:sp>
      <p:cxnSp>
        <p:nvCxnSpPr>
          <p:cNvPr id="10" name="Straight Arrow Connector 9"/>
          <p:cNvCxnSpPr/>
          <p:nvPr/>
        </p:nvCxnSpPr>
        <p:spPr>
          <a:xfrm flipH="1" flipV="1">
            <a:off x="5749636" y="4287982"/>
            <a:ext cx="1517074" cy="160992"/>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p:cNvCxnSpPr>
          <p:nvPr/>
        </p:nvCxnSpPr>
        <p:spPr>
          <a:xfrm flipH="1" flipV="1">
            <a:off x="5701145" y="5292436"/>
            <a:ext cx="1565564" cy="30294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490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p:sp>
        <p:nvSpPr>
          <p:cNvPr id="3" name="Content Placeholder 2"/>
          <p:cNvSpPr>
            <a:spLocks noGrp="1"/>
          </p:cNvSpPr>
          <p:nvPr>
            <p:ph idx="1"/>
          </p:nvPr>
        </p:nvSpPr>
        <p:spPr>
          <a:xfrm>
            <a:off x="838200" y="1538965"/>
            <a:ext cx="11256818" cy="5121930"/>
          </a:xfrm>
        </p:spPr>
        <p:txBody>
          <a:bodyPr>
            <a:noAutofit/>
          </a:bodyPr>
          <a:lstStyle/>
          <a:p>
            <a:r>
              <a:rPr lang="en-CA" u="sng" dirty="0"/>
              <a:t>Reality:</a:t>
            </a:r>
          </a:p>
          <a:p>
            <a:r>
              <a:rPr lang="en-CA" sz="2400" dirty="0"/>
              <a:t>There is annual variability “noise” (e.g., variable recruitment, mortality, growth) and reference points are best thought of as an average rather than deterministic state. </a:t>
            </a:r>
          </a:p>
          <a:p>
            <a:r>
              <a:rPr lang="en-CA" sz="2400" dirty="0"/>
              <a:t>When fluctuating around some average value, this variability is routinely accounted for in stock assessments.</a:t>
            </a:r>
            <a:endParaRPr lang="en-US" sz="2400" dirty="0"/>
          </a:p>
          <a:p>
            <a:r>
              <a:rPr lang="en-US" sz="2400" dirty="0"/>
              <a:t>However, effects of time-varying processes (</a:t>
            </a:r>
            <a:r>
              <a:rPr lang="en-US" sz="2400" u="sng" dirty="0"/>
              <a:t>trends, regime shifts</a:t>
            </a:r>
            <a:r>
              <a:rPr lang="en-US" sz="2400" dirty="0"/>
              <a:t>) under climate and ecosystem change represents one of the biggest challenges for stock assessment and estimating reference points</a:t>
            </a:r>
          </a:p>
          <a:p>
            <a:r>
              <a:rPr lang="en-US" sz="2400" dirty="0"/>
              <a:t>We’ll talk a bit about this next week, but today we’ll focus on equilibrium reference points as a tool for understanding the effects of fishing on fish populations</a:t>
            </a:r>
          </a:p>
        </p:txBody>
      </p:sp>
      <p:sp>
        <p:nvSpPr>
          <p:cNvPr id="4" name="Slide Number Placeholder 3"/>
          <p:cNvSpPr>
            <a:spLocks noGrp="1"/>
          </p:cNvSpPr>
          <p:nvPr>
            <p:ph type="sldNum" sz="quarter" idx="12"/>
          </p:nvPr>
        </p:nvSpPr>
        <p:spPr/>
        <p:txBody>
          <a:bodyPr/>
          <a:lstStyle/>
          <a:p>
            <a:fld id="{EEDFA2F9-C25F-4A63-B46B-7B5C200A39D1}" type="slidenum">
              <a:rPr lang="en-CA" smtClean="0"/>
              <a:t>24</a:t>
            </a:fld>
            <a:endParaRPr lang="en-CA"/>
          </a:p>
        </p:txBody>
      </p:sp>
    </p:spTree>
    <p:extLst>
      <p:ext uri="{BB962C8B-B14F-4D97-AF65-F5344CB8AC3E}">
        <p14:creationId xmlns:p14="http://schemas.microsoft.com/office/powerpoint/2010/main" val="80693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
        <p:nvSpPr>
          <p:cNvPr id="3" name="Slide Number Placeholder 2"/>
          <p:cNvSpPr>
            <a:spLocks noGrp="1"/>
          </p:cNvSpPr>
          <p:nvPr>
            <p:ph type="sldNum" sz="quarter" idx="12"/>
          </p:nvPr>
        </p:nvSpPr>
        <p:spPr/>
        <p:txBody>
          <a:bodyPr/>
          <a:lstStyle/>
          <a:p>
            <a:fld id="{EEDFA2F9-C25F-4A63-B46B-7B5C200A39D1}" type="slidenum">
              <a:rPr lang="en-CA" smtClean="0"/>
              <a:t>25</a:t>
            </a:fld>
            <a:endParaRPr lang="en-CA"/>
          </a:p>
        </p:txBody>
      </p:sp>
    </p:spTree>
    <p:extLst>
      <p:ext uri="{BB962C8B-B14F-4D97-AF65-F5344CB8AC3E}">
        <p14:creationId xmlns:p14="http://schemas.microsoft.com/office/powerpoint/2010/main" val="14770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MSY</a:t>
            </a:r>
          </a:p>
          <a:p>
            <a:r>
              <a:rPr lang="en-US" dirty="0"/>
              <a:t>In later sections we explore MSY 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26</a:t>
            </a:fld>
            <a:endParaRPr lang="en-CA"/>
          </a:p>
        </p:txBody>
      </p:sp>
    </p:spTree>
    <p:extLst>
      <p:ext uri="{BB962C8B-B14F-4D97-AF65-F5344CB8AC3E}">
        <p14:creationId xmlns:p14="http://schemas.microsoft.com/office/powerpoint/2010/main" val="182151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9" y="6176963"/>
            <a:ext cx="11164998"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
        <p:nvSpPr>
          <p:cNvPr id="4" name="Slide Number Placeholder 3"/>
          <p:cNvSpPr>
            <a:spLocks noGrp="1"/>
          </p:cNvSpPr>
          <p:nvPr>
            <p:ph type="sldNum" sz="quarter" idx="12"/>
          </p:nvPr>
        </p:nvSpPr>
        <p:spPr/>
        <p:txBody>
          <a:bodyPr/>
          <a:lstStyle/>
          <a:p>
            <a:fld id="{EEDFA2F9-C25F-4A63-B46B-7B5C200A39D1}" type="slidenum">
              <a:rPr lang="en-CA" smtClean="0"/>
              <a:t>27</a:t>
            </a:fld>
            <a:endParaRPr lang="en-CA"/>
          </a:p>
        </p:txBody>
      </p:sp>
    </p:spTree>
    <p:extLst>
      <p:ext uri="{BB962C8B-B14F-4D97-AF65-F5344CB8AC3E}">
        <p14:creationId xmlns:p14="http://schemas.microsoft.com/office/powerpoint/2010/main" val="396080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lnSpcReduction="10000"/>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𝐵𝑛𝑒</m:t>
                      </m:r>
                      <m:r>
                        <a:rPr lang="en-US" sz="4000" b="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a:ea typeface="Cambria Math" panose="02040503050406030204" pitchFamily="18" charset="0"/>
                  <a:cs typeface="Cambria Math" panose="02040503050406030204" pitchFamily="18" charset="0"/>
                </a:endParaRPr>
              </a:p>
              <a:p>
                <a:r>
                  <a:rPr lang="en-US" dirty="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parameters are estimated when the model is fit to data.</a:t>
                </a:r>
              </a:p>
              <a:p>
                <a:pPr marL="0" indent="0">
                  <a:spcBef>
                    <a:spcPts val="1800"/>
                  </a:spcBef>
                  <a:buNone/>
                </a:pPr>
                <a:r>
                  <a:rPr lang="en-US" sz="2400" b="0" u="sng" dirty="0">
                    <a:ea typeface="Cambria Math" panose="02040503050406030204" pitchFamily="18" charset="0"/>
                    <a:cs typeface="Cambria Math" panose="02040503050406030204" pitchFamily="18" charset="0"/>
                  </a:rPr>
                  <a:t>Observations:</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25528" y="470864"/>
            <a:ext cx="441025" cy="2787464"/>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44940" y="1059309"/>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44940" y="1059309"/>
                <a:ext cx="1199627" cy="584775"/>
              </a:xfrm>
              <a:prstGeom prst="rect">
                <a:avLst/>
              </a:prstGeo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28</a:t>
            </a:fld>
            <a:endParaRPr lang="en-CA"/>
          </a:p>
        </p:txBody>
      </p:sp>
    </p:spTree>
    <p:extLst>
      <p:ext uri="{BB962C8B-B14F-4D97-AF65-F5344CB8AC3E}">
        <p14:creationId xmlns:p14="http://schemas.microsoft.com/office/powerpoint/2010/main" val="3900338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a:solidFill>
                  <a:schemeClr val="tx2"/>
                </a:solidFill>
              </a:rPr>
              <a:t>The population growth rate is zero at carrying capacity</a:t>
            </a:r>
          </a:p>
          <a:p>
            <a:pPr marL="285750" indent="-285750">
              <a:buFont typeface="Arial" panose="020B0604020202020204" pitchFamily="34" charset="0"/>
              <a:buChar char="•"/>
            </a:pPr>
            <a:r>
              <a:rPr lang="en-US" dirty="0">
                <a:solidFill>
                  <a:schemeClr val="tx2"/>
                </a:solidFill>
              </a:rPr>
              <a:t>As population size is reduced below carry capacity, the population growth rate increases (due to increased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could be 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a:t>Biomass</a:t>
            </a:r>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a:t>Time</a:t>
            </a:r>
            <a:endParaRPr lang="en-US" sz="2400" i="1" dirty="0"/>
          </a:p>
        </p:txBody>
      </p:sp>
      <p:sp>
        <p:nvSpPr>
          <p:cNvPr id="4" name="Slide Number Placeholder 3"/>
          <p:cNvSpPr>
            <a:spLocks noGrp="1"/>
          </p:cNvSpPr>
          <p:nvPr>
            <p:ph type="sldNum" sz="quarter" idx="12"/>
          </p:nvPr>
        </p:nvSpPr>
        <p:spPr/>
        <p:txBody>
          <a:bodyPr/>
          <a:lstStyle/>
          <a:p>
            <a:fld id="{EEDFA2F9-C25F-4A63-B46B-7B5C200A39D1}" type="slidenum">
              <a:rPr lang="en-CA" smtClean="0"/>
              <a:t>29</a:t>
            </a:fld>
            <a:endParaRPr lang="en-CA"/>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3"/>
              </a:rPr>
              <a:t>https://github.com/TESA-workshops/LRP</a:t>
            </a:r>
            <a:endParaRPr lang="en-US" dirty="0"/>
          </a:p>
          <a:p>
            <a:pPr lvl="1"/>
            <a:r>
              <a:rPr lang="en-US" dirty="0"/>
              <a:t>The proceedings from the 2021 workshop will be published as a DFO Technical Report</a:t>
            </a:r>
          </a:p>
        </p:txBody>
      </p:sp>
      <p:sp>
        <p:nvSpPr>
          <p:cNvPr id="4" name="Slide Number Placeholder 3"/>
          <p:cNvSpPr>
            <a:spLocks noGrp="1"/>
          </p:cNvSpPr>
          <p:nvPr>
            <p:ph type="sldNum" sz="quarter" idx="12"/>
          </p:nvPr>
        </p:nvSpPr>
        <p:spPr/>
        <p:txBody>
          <a:bodyPr/>
          <a:lstStyle/>
          <a:p>
            <a:fld id="{EEDFA2F9-C25F-4A63-B46B-7B5C200A39D1}" type="slidenum">
              <a:rPr lang="en-CA" smtClean="0"/>
              <a:t>3</a:t>
            </a:fld>
            <a:endParaRPr lang="en-CA"/>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a:t>We 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a:t>Observation:</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EEDFA2F9-C25F-4A63-B46B-7B5C200A39D1}" type="slidenum">
              <a:rPr lang="en-CA" smtClean="0"/>
              <a:t>30</a:t>
            </a:fld>
            <a:endParaRPr lang="en-CA"/>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a:t>Equilibrium yield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parameters (i.e.,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a:solidFill>
                  <a:schemeClr val="accent1">
                    <a:lumMod val="50000"/>
                  </a:schemeClr>
                </a:solidFill>
              </a:rPr>
              <a:t>Therefore, there is a constant harvest rate </a:t>
            </a:r>
            <a:r>
              <a:rPr lang="en-US" sz="2000" i="1" dirty="0">
                <a:solidFill>
                  <a:schemeClr val="accent1">
                    <a:lumMod val="50000"/>
                  </a:schemeClr>
                </a:solidFill>
              </a:rPr>
              <a:t>u</a:t>
            </a:r>
            <a:r>
              <a:rPr lang="en-US" sz="2000" dirty="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a:solidFill>
                  <a:schemeClr val="accent1">
                    <a:lumMod val="50000"/>
                  </a:schemeClr>
                </a:solidFill>
              </a:rPr>
              <a:t>This is </a:t>
            </a:r>
            <a:r>
              <a:rPr lang="en-US" sz="2000" i="1" dirty="0" err="1">
                <a:solidFill>
                  <a:schemeClr val="accent1">
                    <a:lumMod val="50000"/>
                  </a:schemeClr>
                </a:solidFill>
              </a:rPr>
              <a:t>u</a:t>
            </a:r>
            <a:r>
              <a:rPr lang="en-US" sz="2000" baseline="-25000" dirty="0" err="1">
                <a:solidFill>
                  <a:schemeClr val="accent1">
                    <a:lumMod val="50000"/>
                  </a:schemeClr>
                </a:solidFill>
              </a:rPr>
              <a:t>MSY</a:t>
            </a:r>
            <a:r>
              <a:rPr lang="en-US" sz="2000" dirty="0">
                <a:solidFill>
                  <a:schemeClr val="accent1">
                    <a:lumMod val="50000"/>
                  </a:schemeClr>
                </a:solidFill>
              </a:rPr>
              <a:t>, or in instantaneous terms, </a:t>
            </a:r>
            <a:r>
              <a:rPr lang="en-US" sz="2000" i="1" dirty="0">
                <a:solidFill>
                  <a:schemeClr val="accent1">
                    <a:lumMod val="50000"/>
                  </a:schemeClr>
                </a:solidFill>
              </a:rPr>
              <a:t>F</a:t>
            </a:r>
            <a:r>
              <a:rPr lang="en-US" sz="2000" baseline="-25000" dirty="0">
                <a:solidFill>
                  <a:schemeClr val="accent1">
                    <a:lumMod val="50000"/>
                  </a:schemeClr>
                </a:solidFill>
              </a:rPr>
              <a:t>MSY</a:t>
            </a: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a:t>Yield</a:t>
            </a:r>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a:t>Harvest rate, </a:t>
            </a:r>
            <a:r>
              <a:rPr lang="en-US" sz="2400" i="1" dirty="0"/>
              <a:t>u</a:t>
            </a:r>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31</a:t>
            </a:fld>
            <a:endParaRPr lang="en-CA"/>
          </a:p>
        </p:txBody>
      </p: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a:t>Role of </a:t>
            </a:r>
            <a:r>
              <a:rPr lang="en-US" i="1" dirty="0"/>
              <a:t>F</a:t>
            </a:r>
            <a:r>
              <a:rPr lang="en-US" baseline="-25000" dirty="0"/>
              <a:t>MSY</a:t>
            </a:r>
            <a:r>
              <a:rPr lang="en-US" dirty="0"/>
              <a:t> has shifted towards being a limit rather than a target (Larkin 1977; Mace 2001; Punt and Smith 2001). See Ex 1 for references.</a:t>
            </a:r>
          </a:p>
        </p:txBody>
      </p:sp>
      <p:sp>
        <p:nvSpPr>
          <p:cNvPr id="4" name="Slide Number Placeholder 3"/>
          <p:cNvSpPr>
            <a:spLocks noGrp="1"/>
          </p:cNvSpPr>
          <p:nvPr>
            <p:ph type="sldNum" sz="quarter" idx="12"/>
          </p:nvPr>
        </p:nvSpPr>
        <p:spPr/>
        <p:txBody>
          <a:bodyPr/>
          <a:lstStyle/>
          <a:p>
            <a:fld id="{EEDFA2F9-C25F-4A63-B46B-7B5C200A39D1}" type="slidenum">
              <a:rPr lang="en-CA" smtClean="0"/>
              <a:t>32</a:t>
            </a:fld>
            <a:endParaRPr lang="en-CA"/>
          </a:p>
        </p:txBody>
      </p:sp>
    </p:spTree>
    <p:extLst>
      <p:ext uri="{BB962C8B-B14F-4D97-AF65-F5344CB8AC3E}">
        <p14:creationId xmlns:p14="http://schemas.microsoft.com/office/powerpoint/2010/main" val="1651020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33</a:t>
            </a:fld>
            <a:endParaRPr lang="en-CA"/>
          </a:p>
        </p:txBody>
      </p:sp>
    </p:spTree>
    <p:extLst>
      <p:ext uri="{BB962C8B-B14F-4D97-AF65-F5344CB8AC3E}">
        <p14:creationId xmlns:p14="http://schemas.microsoft.com/office/powerpoint/2010/main" val="10260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Tran. Am. Fish. Soc. 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
        <p:nvSpPr>
          <p:cNvPr id="3" name="Slide Number Placeholder 2"/>
          <p:cNvSpPr>
            <a:spLocks noGrp="1"/>
          </p:cNvSpPr>
          <p:nvPr>
            <p:ph type="sldNum" sz="quarter" idx="12"/>
          </p:nvPr>
        </p:nvSpPr>
        <p:spPr/>
        <p:txBody>
          <a:bodyPr/>
          <a:lstStyle/>
          <a:p>
            <a:fld id="{EEDFA2F9-C25F-4A63-B46B-7B5C200A39D1}" type="slidenum">
              <a:rPr lang="en-CA" smtClean="0"/>
              <a:t>34</a:t>
            </a:fld>
            <a:endParaRPr lang="en-CA"/>
          </a:p>
        </p:txBody>
      </p:sp>
    </p:spTree>
    <p:extLst>
      <p:ext uri="{BB962C8B-B14F-4D97-AF65-F5344CB8AC3E}">
        <p14:creationId xmlns:p14="http://schemas.microsoft.com/office/powerpoint/2010/main" val="3897903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35</a:t>
            </a:fld>
            <a:endParaRPr lang="en-CA"/>
          </a:p>
        </p:txBody>
      </p:sp>
    </p:spTree>
    <p:extLst>
      <p:ext uri="{BB962C8B-B14F-4D97-AF65-F5344CB8AC3E}">
        <p14:creationId xmlns:p14="http://schemas.microsoft.com/office/powerpoint/2010/main" val="1299966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36</a:t>
            </a:fld>
            <a:endParaRPr lang="en-CA"/>
          </a:p>
        </p:txBody>
      </p:sp>
    </p:spTree>
    <p:extLst>
      <p:ext uri="{BB962C8B-B14F-4D97-AF65-F5344CB8AC3E}">
        <p14:creationId xmlns:p14="http://schemas.microsoft.com/office/powerpoint/2010/main" val="37301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37</a:t>
            </a:fld>
            <a:endParaRPr lang="en-CA"/>
          </a:p>
        </p:txBody>
      </p:sp>
    </p:spTree>
    <p:extLst>
      <p:ext uri="{BB962C8B-B14F-4D97-AF65-F5344CB8AC3E}">
        <p14:creationId xmlns:p14="http://schemas.microsoft.com/office/powerpoint/2010/main" val="2915723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38</a:t>
            </a:fld>
            <a:endParaRPr lang="en-CA"/>
          </a:p>
        </p:txBody>
      </p:sp>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39</a:t>
            </a:fld>
            <a:endParaRPr lang="en-CA"/>
          </a:p>
        </p:txBody>
      </p:sp>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p:txBody>
      </p:sp>
      <p:sp>
        <p:nvSpPr>
          <p:cNvPr id="4" name="Rectangle 3"/>
          <p:cNvSpPr/>
          <p:nvPr/>
        </p:nvSpPr>
        <p:spPr>
          <a:xfrm>
            <a:off x="1046285" y="2268415"/>
            <a:ext cx="10726615" cy="1239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46284" y="3508131"/>
            <a:ext cx="10726615" cy="123971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p:cNvSpPr txBox="1"/>
          <p:nvPr/>
        </p:nvSpPr>
        <p:spPr>
          <a:xfrm>
            <a:off x="4448908" y="5352519"/>
            <a:ext cx="3780692" cy="954107"/>
          </a:xfrm>
          <a:prstGeom prst="rect">
            <a:avLst/>
          </a:prstGeom>
          <a:noFill/>
        </p:spPr>
        <p:txBody>
          <a:bodyPr wrap="square" rtlCol="0">
            <a:spAutoFit/>
          </a:bodyPr>
          <a:lstStyle/>
          <a:p>
            <a:r>
              <a:rPr lang="en-US" sz="2800" dirty="0">
                <a:solidFill>
                  <a:srgbClr val="FF0000"/>
                </a:solidFill>
              </a:rPr>
              <a:t>This week</a:t>
            </a:r>
          </a:p>
          <a:p>
            <a:r>
              <a:rPr lang="en-US" sz="2800" dirty="0">
                <a:solidFill>
                  <a:srgbClr val="0000FF"/>
                </a:solidFill>
              </a:rPr>
              <a:t>Next week</a:t>
            </a:r>
          </a:p>
        </p:txBody>
      </p:sp>
      <p:sp>
        <p:nvSpPr>
          <p:cNvPr id="7" name="Slide Number Placeholder 6"/>
          <p:cNvSpPr>
            <a:spLocks noGrp="1"/>
          </p:cNvSpPr>
          <p:nvPr>
            <p:ph type="sldNum" sz="quarter" idx="12"/>
          </p:nvPr>
        </p:nvSpPr>
        <p:spPr/>
        <p:txBody>
          <a:bodyPr/>
          <a:lstStyle/>
          <a:p>
            <a:fld id="{EEDFA2F9-C25F-4A63-B46B-7B5C200A39D1}" type="slidenum">
              <a:rPr lang="en-CA" smtClean="0"/>
              <a:t>4</a:t>
            </a:fld>
            <a:endParaRPr lang="en-CA" dirty="0"/>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734290" y="1430014"/>
                <a:ext cx="11038815" cy="5033377"/>
              </a:xfrm>
            </p:spPr>
            <p:txBody>
              <a:bodyPr>
                <a:normAutofit/>
              </a:bodyPr>
              <a:lstStyle/>
              <a:p>
                <a:pPr marL="0" indent="0">
                  <a:buNone/>
                </a:pPr>
                <a14:m>
                  <m:oMath xmlns:m="http://schemas.openxmlformats.org/officeDocument/2006/math">
                    <m:sSub>
                      <m:sSub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32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32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32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sz="40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4000" i="1">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t> </a:t>
                </a:r>
                <a14:m>
                  <m:oMath xmlns:m="http://schemas.openxmlformats.org/officeDocument/2006/math">
                    <m:r>
                      <a:rPr lang="en-US" sz="4000"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sz="4000"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sz="4000" dirty="0"/>
                  <a:t> </a:t>
                </a:r>
              </a:p>
              <a:p>
                <a:pPr marL="0" indent="0">
                  <a:buNone/>
                </a:pPr>
                <a:endParaRPr lang="en-US" sz="4000"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734290" y="1430014"/>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40</a:t>
            </a:fld>
            <a:endParaRPr lang="en-CA"/>
          </a:p>
        </p:txBody>
      </p:sp>
      <p:sp>
        <p:nvSpPr>
          <p:cNvPr id="11" name="TextBox 10"/>
          <p:cNvSpPr txBox="1"/>
          <p:nvPr/>
        </p:nvSpPr>
        <p:spPr>
          <a:xfrm>
            <a:off x="146436" y="5753695"/>
            <a:ext cx="6998974" cy="923330"/>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41</a:t>
            </a:fld>
            <a:endParaRPr lang="en-CA"/>
          </a:p>
        </p:txBody>
      </p:sp>
    </p:spTree>
    <p:extLst>
      <p:ext uri="{BB962C8B-B14F-4D97-AF65-F5344CB8AC3E}">
        <p14:creationId xmlns:p14="http://schemas.microsoft.com/office/powerpoint/2010/main" val="4134301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Exercise 1</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a:t>Let’s fit a SP model and calculate </a:t>
            </a:r>
            <a:r>
              <a:rPr lang="en-US" u="sng" dirty="0"/>
              <a:t>equilibrium</a:t>
            </a:r>
            <a:r>
              <a:rPr lang="en-US" dirty="0"/>
              <a:t> reference points in R</a:t>
            </a:r>
          </a:p>
        </p:txBody>
      </p:sp>
      <p:pic>
        <p:nvPicPr>
          <p:cNvPr id="4" name="Picture 3"/>
          <p:cNvPicPr>
            <a:picLocks noChangeAspect="1"/>
          </p:cNvPicPr>
          <p:nvPr/>
        </p:nvPicPr>
        <p:blipFill rotWithShape="1">
          <a:blip r:embed="rId2"/>
          <a:srcRect r="19265"/>
          <a:stretch/>
        </p:blipFill>
        <p:spPr>
          <a:xfrm>
            <a:off x="303068" y="2834879"/>
            <a:ext cx="6047509" cy="1988107"/>
          </a:xfrm>
          <a:prstGeom prst="rect">
            <a:avLst/>
          </a:prstGeom>
        </p:spPr>
      </p:pic>
      <p:pic>
        <p:nvPicPr>
          <p:cNvPr id="7" name="Picture 6"/>
          <p:cNvPicPr>
            <a:picLocks noChangeAspect="1"/>
          </p:cNvPicPr>
          <p:nvPr/>
        </p:nvPicPr>
        <p:blipFill>
          <a:blip r:embed="rId3"/>
          <a:stretch>
            <a:fillRect/>
          </a:stretch>
        </p:blipFill>
        <p:spPr>
          <a:xfrm>
            <a:off x="6877050" y="2665978"/>
            <a:ext cx="5314950" cy="2611178"/>
          </a:xfrm>
          <a:prstGeom prst="rect">
            <a:avLst/>
          </a:prstGeom>
        </p:spPr>
      </p:pic>
      <p:sp>
        <p:nvSpPr>
          <p:cNvPr id="8" name="Right Arrow 7"/>
          <p:cNvSpPr/>
          <p:nvPr/>
        </p:nvSpPr>
        <p:spPr>
          <a:xfrm>
            <a:off x="6142759" y="3650979"/>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
        <p:nvSpPr>
          <p:cNvPr id="5" name="Slide Number Placeholder 4"/>
          <p:cNvSpPr>
            <a:spLocks noGrp="1"/>
          </p:cNvSpPr>
          <p:nvPr>
            <p:ph type="sldNum" sz="quarter" idx="12"/>
          </p:nvPr>
        </p:nvSpPr>
        <p:spPr/>
        <p:txBody>
          <a:bodyPr/>
          <a:lstStyle/>
          <a:p>
            <a:fld id="{EEDFA2F9-C25F-4A63-B46B-7B5C200A39D1}" type="slidenum">
              <a:rPr lang="en-CA" smtClean="0"/>
              <a:t>42</a:t>
            </a:fld>
            <a:endParaRPr lang="en-CA"/>
          </a:p>
        </p:txBody>
      </p:sp>
    </p:spTree>
    <p:extLst>
      <p:ext uri="{BB962C8B-B14F-4D97-AF65-F5344CB8AC3E}">
        <p14:creationId xmlns:p14="http://schemas.microsoft.com/office/powerpoint/2010/main" val="2989181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
        <p:nvSpPr>
          <p:cNvPr id="3" name="Slide Number Placeholder 2"/>
          <p:cNvSpPr>
            <a:spLocks noGrp="1"/>
          </p:cNvSpPr>
          <p:nvPr>
            <p:ph type="sldNum" sz="quarter" idx="12"/>
          </p:nvPr>
        </p:nvSpPr>
        <p:spPr/>
        <p:txBody>
          <a:bodyPr/>
          <a:lstStyle/>
          <a:p>
            <a:fld id="{EEDFA2F9-C25F-4A63-B46B-7B5C200A39D1}" type="slidenum">
              <a:rPr lang="en-CA" smtClean="0"/>
              <a:t>43</a:t>
            </a:fld>
            <a:endParaRPr lang="en-CA"/>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733292"/>
                <a:ext cx="10515600" cy="4351338"/>
              </a:xfrm>
            </p:spPr>
            <p:txBody>
              <a:bodyPr>
                <a:normAutofit/>
              </a:bodyPr>
              <a:lstStyle/>
              <a:p>
                <a:r>
                  <a:rPr lang="en-US" sz="3200" dirty="0"/>
                  <a:t>Criticisms of surplus production models:</a:t>
                </a:r>
              </a:p>
              <a:p>
                <a:pPr lvl="1"/>
                <a:r>
                  <a:rPr lang="en-US" dirty="0"/>
                  <a:t>The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a:t>They 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733292"/>
                <a:ext cx="10515600" cy="4351338"/>
              </a:xfrm>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2838545" y="5253633"/>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a:latin typeface="Cambria Math" panose="02040503050406030204" pitchFamily="18" charset="0"/>
                      </a:rPr>
                      <m:t>𝑀</m:t>
                    </m:r>
                  </m:oMath>
                </a14:m>
                <a:r>
                  <a:rPr lang="en-US" dirty="0"/>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38545" y="5253633"/>
                <a:ext cx="7644978" cy="830997"/>
              </a:xfrm>
              <a:prstGeom prst="rect">
                <a:avLst/>
              </a:prstGeom>
              <a:blipFill>
                <a:blip r:embed="rId3"/>
                <a:stretch>
                  <a:fillRect l="-1276" t="-5882" r="-159" b="-1617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44</a:t>
            </a:fld>
            <a:endParaRPr lang="en-CA"/>
          </a:p>
        </p:txBody>
      </p:sp>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
        <p:nvSpPr>
          <p:cNvPr id="6" name="Slide Number Placeholder 5"/>
          <p:cNvSpPr>
            <a:spLocks noGrp="1"/>
          </p:cNvSpPr>
          <p:nvPr>
            <p:ph type="sldNum" sz="quarter" idx="12"/>
          </p:nvPr>
        </p:nvSpPr>
        <p:spPr/>
        <p:txBody>
          <a:bodyPr/>
          <a:lstStyle/>
          <a:p>
            <a:fld id="{EEDFA2F9-C25F-4A63-B46B-7B5C200A39D1}" type="slidenum">
              <a:rPr lang="en-CA" smtClean="0"/>
              <a:t>45</a:t>
            </a:fld>
            <a:endParaRPr lang="en-CA"/>
          </a:p>
        </p:txBody>
      </p:sp>
    </p:spTree>
    <p:extLst>
      <p:ext uri="{BB962C8B-B14F-4D97-AF65-F5344CB8AC3E}">
        <p14:creationId xmlns:p14="http://schemas.microsoft.com/office/powerpoint/2010/main" val="639176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46</a:t>
            </a:fld>
            <a:endParaRPr lang="en-CA"/>
          </a:p>
        </p:txBody>
      </p:sp>
    </p:spTree>
    <p:extLst>
      <p:ext uri="{BB962C8B-B14F-4D97-AF65-F5344CB8AC3E}">
        <p14:creationId xmlns:p14="http://schemas.microsoft.com/office/powerpoint/2010/main" val="1986740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EDFA2F9-C25F-4A63-B46B-7B5C200A39D1}" type="slidenum">
              <a:rPr lang="en-CA" smtClean="0"/>
              <a:t>47</a:t>
            </a:fld>
            <a:endParaRPr lang="en-CA"/>
          </a:p>
        </p:txBody>
      </p:sp>
    </p:spTree>
    <p:extLst>
      <p:ext uri="{BB962C8B-B14F-4D97-AF65-F5344CB8AC3E}">
        <p14:creationId xmlns:p14="http://schemas.microsoft.com/office/powerpoint/2010/main" val="110818499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
        <p:nvSpPr>
          <p:cNvPr id="2" name="Slide Number Placeholder 1"/>
          <p:cNvSpPr>
            <a:spLocks noGrp="1"/>
          </p:cNvSpPr>
          <p:nvPr>
            <p:ph type="sldNum" sz="quarter" idx="12"/>
          </p:nvPr>
        </p:nvSpPr>
        <p:spPr/>
        <p:txBody>
          <a:bodyPr/>
          <a:lstStyle/>
          <a:p>
            <a:fld id="{EEDFA2F9-C25F-4A63-B46B-7B5C200A39D1}" type="slidenum">
              <a:rPr lang="en-CA" smtClean="0"/>
              <a:t>48</a:t>
            </a:fld>
            <a:endParaRPr lang="en-CA"/>
          </a:p>
        </p:txBody>
      </p:sp>
    </p:spTree>
    <p:extLst>
      <p:ext uri="{BB962C8B-B14F-4D97-AF65-F5344CB8AC3E}">
        <p14:creationId xmlns:p14="http://schemas.microsoft.com/office/powerpoint/2010/main" val="9266126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294229"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
        <p:nvSpPr>
          <p:cNvPr id="2" name="Slide Number Placeholder 1"/>
          <p:cNvSpPr>
            <a:spLocks noGrp="1"/>
          </p:cNvSpPr>
          <p:nvPr>
            <p:ph type="sldNum" sz="quarter" idx="12"/>
          </p:nvPr>
        </p:nvSpPr>
        <p:spPr/>
        <p:txBody>
          <a:bodyPr/>
          <a:lstStyle/>
          <a:p>
            <a:fld id="{EEDFA2F9-C25F-4A63-B46B-7B5C200A39D1}" type="slidenum">
              <a:rPr lang="en-CA" smtClean="0"/>
              <a:t>49</a:t>
            </a:fld>
            <a:endParaRPr lang="en-CA"/>
          </a:p>
        </p:txBody>
      </p:sp>
    </p:spTree>
    <p:extLst>
      <p:ext uri="{BB962C8B-B14F-4D97-AF65-F5344CB8AC3E}">
        <p14:creationId xmlns:p14="http://schemas.microsoft.com/office/powerpoint/2010/main" val="131388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208" y="-92075"/>
            <a:ext cx="10515600" cy="1325563"/>
          </a:xfrm>
        </p:spPr>
        <p:txBody>
          <a:bodyPr>
            <a:normAutofit/>
          </a:bodyPr>
          <a:lstStyle/>
          <a:p>
            <a:r>
              <a:rPr lang="en-US" dirty="0"/>
              <a:t>Outline –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8393" y="1145565"/>
                <a:ext cx="10515600" cy="4351338"/>
              </a:xfrm>
            </p:spPr>
            <p:txBody>
              <a:bodyPr>
                <a:noAutofit/>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8393" y="1145565"/>
                <a:ext cx="10515600" cy="4351338"/>
              </a:xfrm>
              <a:blipFill>
                <a:blip r:embed="rId2"/>
                <a:stretch>
                  <a:fillRect l="-1217" t="-2521" b="-212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a:t>
            </a:fld>
            <a:endParaRPr lang="en-CA"/>
          </a:p>
        </p:txBody>
      </p:sp>
    </p:spTree>
    <p:extLst>
      <p:ext uri="{BB962C8B-B14F-4D97-AF65-F5344CB8AC3E}">
        <p14:creationId xmlns:p14="http://schemas.microsoft.com/office/powerpoint/2010/main" val="272116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670684" cy="1325563"/>
          </a:xfrm>
        </p:spPr>
        <p:txBody>
          <a:bodyPr>
            <a:noAutofit/>
          </a:bodyPr>
          <a:lstStyle/>
          <a:p>
            <a:pPr eaLnBrk="1" hangingPunct="1"/>
            <a:r>
              <a:rPr lang="en-CA" altLang="en-US" sz="4000" dirty="0"/>
              <a:t>Linear density dependence in juvenile (</a:t>
            </a:r>
            <a:r>
              <a:rPr lang="en-CA" altLang="en-US" sz="4000" b="1" dirty="0"/>
              <a:t>pre</a:t>
            </a:r>
            <a:r>
              <a:rPr lang="en-CA" altLang="en-US" sz="4000" dirty="0"/>
              <a:t>-recruit)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
        <p:nvSpPr>
          <p:cNvPr id="5" name="Slide Number Placeholder 4"/>
          <p:cNvSpPr>
            <a:spLocks noGrp="1"/>
          </p:cNvSpPr>
          <p:nvPr>
            <p:ph type="sldNum" sz="quarter" idx="12"/>
          </p:nvPr>
        </p:nvSpPr>
        <p:spPr/>
        <p:txBody>
          <a:bodyPr/>
          <a:lstStyle/>
          <a:p>
            <a:fld id="{EEDFA2F9-C25F-4A63-B46B-7B5C200A39D1}" type="slidenum">
              <a:rPr lang="en-CA" smtClean="0"/>
              <a:t>50</a:t>
            </a:fld>
            <a:endParaRPr lang="en-CA"/>
          </a:p>
        </p:txBody>
      </p:sp>
      <p:sp>
        <p:nvSpPr>
          <p:cNvPr id="6" name="TextBox 5"/>
          <p:cNvSpPr txBox="1"/>
          <p:nvPr/>
        </p:nvSpPr>
        <p:spPr>
          <a:xfrm>
            <a:off x="9292880" y="3466938"/>
            <a:ext cx="2667866" cy="1754326"/>
          </a:xfrm>
          <a:prstGeom prst="rect">
            <a:avLst/>
          </a:prstGeom>
          <a:noFill/>
        </p:spPr>
        <p:txBody>
          <a:bodyPr wrap="square" rtlCol="0">
            <a:spAutoFit/>
          </a:bodyPr>
          <a:lstStyle/>
          <a:p>
            <a:r>
              <a:rPr lang="en-US" dirty="0">
                <a:solidFill>
                  <a:schemeClr val="tx2"/>
                </a:solidFill>
              </a:rPr>
              <a:t>A fundamental assumption of the SRR is that all density-dependent processes are complete before the fish recruit to the fishery </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531"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51</a:t>
            </a:fld>
            <a:endParaRPr lang="en-CA"/>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xmlns:a14="http://schemas.microsoft.com/office/drawing/2010/main">
          <mc:Choice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a:solidFill>
                        <a:srgbClr val="C00000"/>
                      </a:solidFill>
                      <a:latin typeface="+mn-lt"/>
                    </a:rPr>
                    <a:t> = unfished survival rate  </a:t>
                  </a:r>
                  <a:endParaRPr lang="en-US" altLang="en-US" sz="3600" dirty="0">
                    <a:solidFill>
                      <a:srgbClr val="C00000"/>
                    </a:solidFill>
                    <a:latin typeface="+mn-lt"/>
                  </a:endParaRPr>
                </a:p>
              </p:txBody>
            </p:sp>
          </mc:Choice>
          <mc:Fallback xmlns="">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a:latin typeface="+mn-lt"/>
                  </a:rPr>
                  <a:t>Compensation ratio (CR)</a:t>
                </a:r>
                <a:r>
                  <a:rPr lang="en-US" altLang="en-US" sz="2800" dirty="0">
                    <a:latin typeface="+mn-lt"/>
                  </a:rPr>
                  <a:t> =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a:latin typeface="+mn-lt"/>
                  </a:rPr>
                  <a:t>  </a:t>
                </a:r>
                <a:r>
                  <a:rPr lang="en-US" altLang="en-US" sz="2000" b="1" dirty="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xmlns="">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6" y="5845772"/>
            <a:ext cx="11380494"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symbol for equilibrium unfished Eggs per Recruit (or SSB per recruit)</a:t>
            </a:r>
          </a:p>
          <a:p>
            <a:endParaRPr lang="en-US" dirty="0">
              <a:solidFill>
                <a:schemeClr val="tx2"/>
              </a:solidFill>
            </a:endParaRPr>
          </a:p>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
        <p:nvSpPr>
          <p:cNvPr id="2" name="Slide Number Placeholder 1"/>
          <p:cNvSpPr>
            <a:spLocks noGrp="1"/>
          </p:cNvSpPr>
          <p:nvPr>
            <p:ph type="sldNum" sz="quarter" idx="12"/>
          </p:nvPr>
        </p:nvSpPr>
        <p:spPr/>
        <p:txBody>
          <a:bodyPr/>
          <a:lstStyle/>
          <a:p>
            <a:fld id="{EEDFA2F9-C25F-4A63-B46B-7B5C200A39D1}" type="slidenum">
              <a:rPr lang="en-CA" smtClean="0"/>
              <a:t>52</a:t>
            </a:fld>
            <a:endParaRPr lang="en-CA"/>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a:t>
            </a:r>
            <a:r>
              <a:rPr lang="en-US" altLang="en-US" sz="2400" i="1" dirty="0"/>
              <a:t>E</a:t>
            </a:r>
            <a:r>
              <a:rPr lang="en-US" altLang="en-US" sz="2400" baseline="-25000" dirty="0"/>
              <a:t>0</a:t>
            </a:r>
            <a:r>
              <a:rPr lang="en-US" altLang="en-US" sz="2400" dirty="0"/>
              <a:t> to </a:t>
            </a:r>
            <a:r>
              <a:rPr lang="en-US" altLang="en-US" sz="2400" i="1" dirty="0"/>
              <a:t>R</a:t>
            </a:r>
            <a:r>
              <a:rPr lang="en-US" altLang="en-US" sz="2400" baseline="-25000" dirty="0"/>
              <a:t>0</a:t>
            </a:r>
            <a:r>
              <a:rPr lang="en-US" altLang="en-US" sz="2400" dirty="0"/>
              <a:t>.</a:t>
            </a:r>
            <a:endParaRPr lang="en-US" altLang="en-US" sz="2400" strike="sngStrike" dirty="0"/>
          </a:p>
        </p:txBody>
      </p:sp>
      <p:sp>
        <p:nvSpPr>
          <p:cNvPr id="27" name="Text Box 33"/>
          <p:cNvSpPr txBox="1">
            <a:spLocks noChangeArrowheads="1"/>
          </p:cNvSpPr>
          <p:nvPr/>
        </p:nvSpPr>
        <p:spPr bwMode="auto">
          <a:xfrm>
            <a:off x="172995" y="6408623"/>
            <a:ext cx="110284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53</a:t>
            </a:fld>
            <a:endParaRPr lang="en-CA"/>
          </a:p>
        </p:txBody>
      </p:sp>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m:rPr>
                        <m:sty m:val="p"/>
                      </m:rPr>
                      <a:rPr lang="en-US" i="0" dirty="0">
                        <a:latin typeface="Cambria Math" panose="02040503050406030204" pitchFamily="18" charset="0"/>
                      </a:rPr>
                      <m:t>SSB</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p>
              <a:p>
                <a:r>
                  <a:rPr lang="en-US" dirty="0"/>
                  <a:t>Higher </a:t>
                </a:r>
                <a14:m>
                  <m:oMath xmlns:m="http://schemas.openxmlformats.org/officeDocument/2006/math">
                    <m:r>
                      <a:rPr lang="en-US" i="1">
                        <a:latin typeface="Cambria Math" panose="02040503050406030204" pitchFamily="18" charset="0"/>
                      </a:rPr>
                      <m:t>h</m:t>
                    </m:r>
                  </m:oMath>
                </a14:m>
                <a:r>
                  <a:rPr lang="en-US" i="1" dirty="0"/>
                  <a:t> </a:t>
                </a:r>
                <a:r>
                  <a:rPr lang="en-US" dirty="0"/>
                  <a:t>means more </a:t>
                </a:r>
                <a:br>
                  <a:rPr lang="en-US" dirty="0"/>
                </a:br>
                <a:r>
                  <a:rPr lang="en-US" dirty="0"/>
                  <a:t>recruits at 20% </a:t>
                </a:r>
                <a14:m>
                  <m:oMath xmlns:m="http://schemas.openxmlformats.org/officeDocument/2006/math">
                    <m:r>
                      <m:rPr>
                        <m:sty m:val="p"/>
                      </m:rPr>
                      <a:rPr lang="en-US" dirty="0">
                        <a:latin typeface="Cambria Math" panose="02040503050406030204" pitchFamily="18" charset="0"/>
                      </a:rPr>
                      <m:t>SSB</m:t>
                    </m:r>
                    <m:r>
                      <a:rPr lang="en-US" i="1" baseline="-25000" dirty="0">
                        <a:latin typeface="Cambria Math" panose="02040503050406030204" pitchFamily="18" charset="0"/>
                      </a:rPr>
                      <m:t>0</m:t>
                    </m:r>
                  </m:oMath>
                </a14:m>
                <a:r>
                  <a:rPr lang="en-US" dirty="0"/>
                  <a:t>, means a</a:t>
                </a:r>
                <a:br>
                  <a:rPr lang="en-US" dirty="0"/>
                </a:br>
                <a:r>
                  <a:rPr lang="en-US" dirty="0"/>
                  <a:t>more productive population</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54</a:t>
            </a:fld>
            <a:endParaRPr lang="en-CA"/>
          </a:p>
        </p:txBody>
      </p:sp>
    </p:spTree>
    <p:extLst>
      <p:ext uri="{BB962C8B-B14F-4D97-AF65-F5344CB8AC3E}">
        <p14:creationId xmlns:p14="http://schemas.microsoft.com/office/powerpoint/2010/main" val="4001791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977" y="-81459"/>
                <a:ext cx="10979727"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977" y="-81459"/>
                <a:ext cx="10979727" cy="1325563"/>
              </a:xfrm>
              <a:blipFill>
                <a:blip r:embed="rId2"/>
                <a:stretch>
                  <a:fillRect l="-1721"/>
                </a:stretch>
              </a:blipFill>
            </p:spPr>
            <p:txBody>
              <a:bodyPr/>
              <a:lstStyle/>
              <a:p>
                <a:r>
                  <a:rPr lang="en-US">
                    <a:noFill/>
                  </a:rPr>
                  <a:t> </a:t>
                </a:r>
              </a:p>
            </p:txBody>
          </p:sp>
        </mc:Fallback>
      </mc:AlternateContent>
      <p:sp>
        <p:nvSpPr>
          <p:cNvPr id="10" name="Rectangle 9"/>
          <p:cNvSpPr/>
          <p:nvPr/>
        </p:nvSpPr>
        <p:spPr>
          <a:xfrm>
            <a:off x="2103134" y="815659"/>
            <a:ext cx="1960793" cy="461665"/>
          </a:xfrm>
          <a:prstGeom prst="rect">
            <a:avLst/>
          </a:prstGeom>
        </p:spPr>
        <p:txBody>
          <a:bodyPr wrap="none">
            <a:spAutoFit/>
          </a:bodyPr>
          <a:lstStyle/>
          <a:p>
            <a:r>
              <a:rPr lang="en-US" altLang="en-US" sz="2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6" y="6105942"/>
            <a:ext cx="12019005" cy="646331"/>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 Can. J. Fish. </a:t>
            </a:r>
            <a:r>
              <a:rPr lang="en-US" sz="1200" dirty="0" err="1"/>
              <a:t>Aquat</a:t>
            </a:r>
            <a:r>
              <a:rPr lang="en-US" sz="1200" dirty="0"/>
              <a:t>. Sci., </a:t>
            </a:r>
            <a:r>
              <a:rPr lang="en-US" sz="1200" i="1" dirty="0"/>
              <a:t>67</a:t>
            </a:r>
            <a:r>
              <a:rPr lang="en-US" sz="1200" dirty="0"/>
              <a:t>(10), 1611–1634. </a:t>
            </a:r>
            <a:r>
              <a:rPr lang="en-US" sz="1200" dirty="0">
                <a:hlinkClick r:id="rId3"/>
              </a:rPr>
              <a:t>https://doi.org/10.1139/F10-077</a:t>
            </a:r>
            <a:endParaRPr lang="en-US" sz="1200" dirty="0"/>
          </a:p>
          <a:p>
            <a:r>
              <a:rPr lang="en-US" sz="1200" dirty="0"/>
              <a:t>Miller, T. J., &amp; Brooks, E. N. (2021). Steepness is a slippery slope. Fish and Fisheries, 22(3), 634–645. </a:t>
            </a:r>
            <a:r>
              <a:rPr lang="en-US" sz="1200" dirty="0">
                <a:hlinkClick r:id="rId4"/>
              </a:rPr>
              <a:t>https://doi.org/10.1111/faf.12534</a:t>
            </a:r>
            <a:endParaRPr lang="en-US" sz="1200" dirty="0"/>
          </a:p>
        </p:txBody>
      </p:sp>
      <mc:AlternateContent xmlns:mc="http://schemas.openxmlformats.org/markup-compatibility/2006" xmlns:a14="http://schemas.microsoft.com/office/drawing/2010/main">
        <mc:Choice Requires="a14">
          <p:sp>
            <p:nvSpPr>
              <p:cNvPr id="3" name="TextBox 2"/>
              <p:cNvSpPr txBox="1"/>
              <p:nvPr/>
            </p:nvSpPr>
            <p:spPr>
              <a:xfrm>
                <a:off x="2260793" y="4333482"/>
                <a:ext cx="1640706"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60793" y="4333482"/>
                <a:ext cx="1640706" cy="607089"/>
              </a:xfrm>
              <a:prstGeom prst="rect">
                <a:avLst/>
              </a:prstGeom>
              <a:blipFill>
                <a:blip r:embed="rId6"/>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60793" y="5076149"/>
                <a:ext cx="1893147" cy="6071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260793" y="5076149"/>
                <a:ext cx="1893147" cy="6071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02880" y="3679168"/>
                <a:ext cx="1356846"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102880" y="3679168"/>
                <a:ext cx="1356846" cy="287323"/>
              </a:xfrm>
              <a:prstGeom prst="rect">
                <a:avLst/>
              </a:prstGeom>
              <a:blipFill>
                <a:blip r:embed="rId9"/>
                <a:stretch>
                  <a:fillRect l="-5830" t="-8511" r="-3587"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b="0" i="0" dirty="0" smtClean="0"/>
                                <m:t>)</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624679" y="503517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ln</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m:t>
                              </m:r>
                            </m:e>
                            <m:sup>
                              <m:r>
                                <a:rPr lang="en-US" i="1">
                                  <a:latin typeface="Cambria Math" panose="02040503050406030204" pitchFamily="18" charset="0"/>
                                  <a:ea typeface="Cambria Math" panose="02040503050406030204" pitchFamily="18" charset="0"/>
                                </a:rPr>
                                <m:t>5/4</m:t>
                              </m:r>
                            </m:sup>
                          </m:sSup>
                          <m:r>
                            <a:rPr lang="en-US" i="1">
                              <a:latin typeface="Cambria Math" panose="02040503050406030204" pitchFamily="18" charset="0"/>
                              <a:ea typeface="Cambria Math" panose="02040503050406030204" pitchFamily="18" charset="0"/>
                            </a:rPr>
                            <m:t>)</m:t>
                          </m:r>
                          <m:r>
                            <m:rPr>
                              <m:nor/>
                            </m:rPr>
                            <a:rPr lang="en-US" dirty="0"/>
                            <m:t> </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624679" y="5035177"/>
                <a:ext cx="2447356" cy="648126"/>
              </a:xfrm>
              <a:prstGeom prst="rect">
                <a:avLst/>
              </a:prstGeom>
              <a:blipFill>
                <a:blip r:embed="rId11"/>
                <a:stretch>
                  <a:fillRect b="-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8"/>
                <a:stretch>
                  <a:fillRect l="-303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9"/>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a:solidFill>
                  <a:schemeClr val="tx2">
                    <a:lumMod val="75000"/>
                  </a:schemeClr>
                </a:solidFill>
              </a:rPr>
              <a:t>Setting </a:t>
            </a:r>
            <a:r>
              <a:rPr lang="en-US" sz="1600" i="1" dirty="0">
                <a:solidFill>
                  <a:schemeClr val="tx2">
                    <a:lumMod val="75000"/>
                  </a:schemeClr>
                </a:solidFill>
              </a:rPr>
              <a:t>h </a:t>
            </a:r>
            <a:r>
              <a:rPr lang="en-US" sz="1600" dirty="0">
                <a:solidFill>
                  <a:schemeClr val="tx2">
                    <a:lumMod val="75000"/>
                  </a:schemeClr>
                </a:solidFill>
              </a:rPr>
              <a:t>to 1 implies infinite compensation!</a:t>
            </a: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a:solidFill>
                  <a:schemeClr val="tx2">
                    <a:lumMod val="75000"/>
                  </a:schemeClr>
                </a:solidFill>
              </a:rPr>
              <a:t>h </a:t>
            </a:r>
            <a:r>
              <a:rPr lang="en-US" sz="1600" dirty="0">
                <a:solidFill>
                  <a:schemeClr val="tx2">
                    <a:lumMod val="75000"/>
                  </a:schemeClr>
                </a:solidFill>
              </a:rPr>
              <a:t>can take values &gt; 1 in Ricker formulation</a:t>
            </a:r>
          </a:p>
        </p:txBody>
      </p:sp>
      <p:sp>
        <p:nvSpPr>
          <p:cNvPr id="4" name="Slide Number Placeholder 3"/>
          <p:cNvSpPr>
            <a:spLocks noGrp="1"/>
          </p:cNvSpPr>
          <p:nvPr>
            <p:ph type="sldNum" sz="quarter" idx="12"/>
          </p:nvPr>
        </p:nvSpPr>
        <p:spPr/>
        <p:txBody>
          <a:bodyPr/>
          <a:lstStyle/>
          <a:p>
            <a:fld id="{EEDFA2F9-C25F-4A63-B46B-7B5C200A39D1}" type="slidenum">
              <a:rPr lang="en-CA" smtClean="0"/>
              <a:t>55</a:t>
            </a:fld>
            <a:endParaRPr lang="en-CA"/>
          </a:p>
        </p:txBody>
      </p:sp>
    </p:spTree>
    <p:extLst>
      <p:ext uri="{BB962C8B-B14F-4D97-AF65-F5344CB8AC3E}">
        <p14:creationId xmlns:p14="http://schemas.microsoft.com/office/powerpoint/2010/main" val="1382073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normAutofit fontScale="92500" lnSpcReduction="20000"/>
          </a:bodyPr>
          <a:lstStyle/>
          <a:p>
            <a:r>
              <a:rPr lang="en-US" dirty="0"/>
              <a:t>This means stock assessment models can be parameterized with just two of these parameters (CR or steepness and </a:t>
            </a:r>
            <a:r>
              <a:rPr lang="en-US" i="1" dirty="0"/>
              <a:t>R</a:t>
            </a:r>
            <a:r>
              <a:rPr lang="en-US" baseline="-25000" dirty="0"/>
              <a:t>0</a:t>
            </a:r>
            <a:r>
              <a:rPr lang="en-US" dirty="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 and the others can be derived</a:t>
            </a:r>
          </a:p>
          <a:p>
            <a:r>
              <a:rPr lang="en-US" dirty="0"/>
              <a:t>These parameters are fundamental determinants of reference points</a:t>
            </a:r>
          </a:p>
          <a:p>
            <a:r>
              <a:rPr lang="en-US" dirty="0"/>
              <a:t>Most common to use steepness and </a:t>
            </a:r>
            <a:r>
              <a:rPr lang="en-US" i="1" dirty="0"/>
              <a:t>R</a:t>
            </a:r>
            <a:r>
              <a:rPr lang="en-US" baseline="-25000" dirty="0"/>
              <a:t>0</a:t>
            </a:r>
            <a:r>
              <a:rPr lang="en-US" dirty="0"/>
              <a:t> then derive </a:t>
            </a:r>
            <a:r>
              <a:rPr lang="en-US" i="1" dirty="0"/>
              <a:t>B</a:t>
            </a:r>
            <a:r>
              <a:rPr lang="en-US" baseline="-25000" dirty="0"/>
              <a:t>0</a:t>
            </a:r>
            <a:r>
              <a:rPr lang="en-US" dirty="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p>
          <a:p>
            <a:r>
              <a:rPr lang="en-US" dirty="0"/>
              <a:t>Easier to set up priors for </a:t>
            </a:r>
            <a:r>
              <a:rPr lang="en-US" dirty="0" err="1"/>
              <a:t>unitless</a:t>
            </a:r>
            <a:r>
              <a:rPr lang="en-US" dirty="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i="1" dirty="0">
                <a:latin typeface="Cambria Math" panose="02040503050406030204" pitchFamily="18" charset="0"/>
                <a:ea typeface="Cambria Math" panose="02040503050406030204" pitchFamily="18" charset="0"/>
              </a:rPr>
              <a:t> </a:t>
            </a:r>
            <a:r>
              <a:rPr lang="en-US" dirty="0"/>
              <a:t>are unit dependent) </a:t>
            </a:r>
          </a:p>
          <a:p>
            <a:r>
              <a:rPr lang="en-US" dirty="0"/>
              <a:t>But beware, data are seldom informative enough to estimate steepness</a:t>
            </a:r>
          </a:p>
        </p:txBody>
      </p:sp>
      <mc:AlternateContent xmlns:mc="http://schemas.openxmlformats.org/markup-compatibility/2006" xmlns:a14="http://schemas.microsoft.com/office/drawing/2010/main">
        <mc:Choice Requires="a14">
          <p:sp>
            <p:nvSpPr>
              <p:cNvPr id="5" name="Title 1"/>
              <p:cNvSpPr>
                <a:spLocks noGrp="1"/>
              </p:cNvSpPr>
              <p:nvPr>
                <p:ph type="title"/>
              </p:nvPr>
            </p:nvSpPr>
            <p:spPr>
              <a:xfrm>
                <a:off x="394854" y="-92075"/>
                <a:ext cx="11049000"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5" name="Title 1"/>
              <p:cNvSpPr>
                <a:spLocks noGrp="1" noRot="1" noChangeAspect="1" noMove="1" noResize="1" noEditPoints="1" noAdjustHandles="1" noChangeArrowheads="1" noChangeShapeType="1" noTextEdit="1"/>
              </p:cNvSpPr>
              <p:nvPr>
                <p:ph type="title"/>
              </p:nvPr>
            </p:nvSpPr>
            <p:spPr>
              <a:xfrm>
                <a:off x="394854" y="-92075"/>
                <a:ext cx="11049000" cy="1325563"/>
              </a:xfrm>
              <a:blipFill>
                <a:blip r:embed="rId2"/>
                <a:stretch>
                  <a:fillRect l="-1711"/>
                </a:stretch>
              </a:blipFill>
            </p:spPr>
            <p:txBody>
              <a:bodyPr/>
              <a:lstStyle/>
              <a:p>
                <a:r>
                  <a:rPr lang="en-US">
                    <a:noFill/>
                  </a:rPr>
                  <a:t> </a:t>
                </a:r>
              </a:p>
            </p:txBody>
          </p:sp>
        </mc:Fallback>
      </mc:AlternateContent>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An age-structured model with leading management parameters, incorporating age-specific selectivity and maturity. Can. J. Fish. </a:t>
            </a:r>
            <a:r>
              <a:rPr lang="en-US" sz="1200" dirty="0" err="1">
                <a:solidFill>
                  <a:schemeClr val="tx2"/>
                </a:solidFill>
              </a:rPr>
              <a:t>Aquat</a:t>
            </a:r>
            <a:r>
              <a:rPr lang="en-US" sz="1200" dirty="0">
                <a:solidFill>
                  <a:schemeClr val="tx2"/>
                </a:solidFill>
              </a:rPr>
              <a:t>. Sci. 65(2), 286–296. </a:t>
            </a:r>
            <a:r>
              <a:rPr lang="en-US" sz="1200" dirty="0">
                <a:solidFill>
                  <a:schemeClr val="tx2"/>
                </a:solidFill>
                <a:hlinkClick r:id="rId3"/>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Parameterizing age-structured models from a fisheries management perspective. Can. J. Fish. </a:t>
            </a:r>
            <a:r>
              <a:rPr lang="en-US" sz="1200" dirty="0" err="1">
                <a:solidFill>
                  <a:schemeClr val="tx2"/>
                </a:solidFill>
              </a:rPr>
              <a:t>Aquat</a:t>
            </a:r>
            <a:r>
              <a:rPr lang="en-US" sz="1200" dirty="0">
                <a:solidFill>
                  <a:schemeClr val="tx2"/>
                </a:solidFill>
              </a:rPr>
              <a:t>. Sci.  65(8), 1586–1600. </a:t>
            </a:r>
            <a:r>
              <a:rPr lang="en-US" sz="1200" dirty="0">
                <a:solidFill>
                  <a:schemeClr val="tx2"/>
                </a:solidFill>
                <a:hlinkClick r:id="rId4"/>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5"/>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p>
        </p:txBody>
      </p:sp>
      <p:sp>
        <p:nvSpPr>
          <p:cNvPr id="2" name="Slide Number Placeholder 1"/>
          <p:cNvSpPr>
            <a:spLocks noGrp="1"/>
          </p:cNvSpPr>
          <p:nvPr>
            <p:ph type="sldNum" sz="quarter" idx="12"/>
          </p:nvPr>
        </p:nvSpPr>
        <p:spPr/>
        <p:txBody>
          <a:bodyPr/>
          <a:lstStyle/>
          <a:p>
            <a:fld id="{EEDFA2F9-C25F-4A63-B46B-7B5C200A39D1}" type="slidenum">
              <a:rPr lang="en-CA" smtClean="0"/>
              <a:t>56</a:t>
            </a:fld>
            <a:endParaRPr lang="en-CA"/>
          </a:p>
        </p:txBody>
      </p:sp>
    </p:spTree>
    <p:extLst>
      <p:ext uri="{BB962C8B-B14F-4D97-AF65-F5344CB8AC3E}">
        <p14:creationId xmlns:p14="http://schemas.microsoft.com/office/powerpoint/2010/main" val="265377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57</a:t>
            </a:fld>
            <a:endParaRPr lang="en-CA"/>
          </a:p>
        </p:txBody>
      </p:sp>
    </p:spTree>
    <p:extLst>
      <p:ext uri="{BB962C8B-B14F-4D97-AF65-F5344CB8AC3E}">
        <p14:creationId xmlns:p14="http://schemas.microsoft.com/office/powerpoint/2010/main" val="2388104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
        <p:nvSpPr>
          <p:cNvPr id="7" name="Slide Number Placeholder 6"/>
          <p:cNvSpPr>
            <a:spLocks noGrp="1"/>
          </p:cNvSpPr>
          <p:nvPr>
            <p:ph type="sldNum" sz="quarter" idx="12"/>
          </p:nvPr>
        </p:nvSpPr>
        <p:spPr/>
        <p:txBody>
          <a:bodyPr/>
          <a:lstStyle/>
          <a:p>
            <a:fld id="{EEDFA2F9-C25F-4A63-B46B-7B5C200A39D1}" type="slidenum">
              <a:rPr lang="en-CA" smtClean="0"/>
              <a:t>58</a:t>
            </a:fld>
            <a:endParaRPr lang="en-CA"/>
          </a:p>
        </p:txBody>
      </p:sp>
    </p:spTree>
    <p:extLst>
      <p:ext uri="{BB962C8B-B14F-4D97-AF65-F5344CB8AC3E}">
        <p14:creationId xmlns:p14="http://schemas.microsoft.com/office/powerpoint/2010/main" val="19647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age-structured models:</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59</a:t>
            </a:fld>
            <a:endParaRPr lang="en-CA"/>
          </a:p>
        </p:txBody>
      </p:sp>
    </p:spTree>
    <p:extLst>
      <p:ext uri="{BB962C8B-B14F-4D97-AF65-F5344CB8AC3E}">
        <p14:creationId xmlns:p14="http://schemas.microsoft.com/office/powerpoint/2010/main" val="225769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630382" y="2364620"/>
            <a:ext cx="10875188" cy="3326667"/>
          </a:xfrm>
        </p:spPr>
        <p:txBody>
          <a:bodyPr>
            <a:normAutofit lnSpcReduction="10000"/>
          </a:bodyPr>
          <a:lstStyle/>
          <a:p>
            <a:pPr marL="0" indent="0">
              <a:buNone/>
            </a:pPr>
            <a:r>
              <a:rPr lang="en-US" dirty="0"/>
              <a:t>Five exercises:</a:t>
            </a:r>
          </a:p>
          <a:p>
            <a:pPr marL="514350" indent="-514350">
              <a:buFont typeface="+mj-lt"/>
              <a:buAutoNum type="arabicPeriod"/>
            </a:pPr>
            <a:r>
              <a:rPr lang="en-US" sz="2400" dirty="0"/>
              <a:t>MSY reference points using a Schaefer Surplus Production Model</a:t>
            </a:r>
          </a:p>
          <a:p>
            <a:pPr marL="514350" indent="-514350">
              <a:buFont typeface="+mj-lt"/>
              <a:buAutoNum type="arabicPeriod"/>
            </a:pPr>
            <a:r>
              <a:rPr lang="en-US" sz="2400" dirty="0"/>
              <a:t>Estimating unfished biomass and MSY reference points using an age-structured model with a </a:t>
            </a:r>
            <a:r>
              <a:rPr lang="en-US" sz="2400" dirty="0" err="1"/>
              <a:t>Beverton</a:t>
            </a:r>
            <a:r>
              <a:rPr lang="en-US" sz="2400" dirty="0"/>
              <a:t>-Holt stock-recruit relationship</a:t>
            </a:r>
          </a:p>
          <a:p>
            <a:pPr marL="514350" indent="-514350">
              <a:buFont typeface="+mj-lt"/>
              <a:buAutoNum type="arabicPeriod"/>
            </a:pPr>
            <a:r>
              <a:rPr lang="en-US" sz="2400" dirty="0"/>
              <a:t>Reference points using an age-structured model. Influence of </a:t>
            </a:r>
            <a:r>
              <a:rPr lang="en-US" sz="2400" i="1" dirty="0"/>
              <a:t>h, M</a:t>
            </a:r>
            <a:r>
              <a:rPr lang="en-US" sz="2400" dirty="0"/>
              <a:t>, and selectivity on </a:t>
            </a:r>
            <a:r>
              <a:rPr lang="en-US" sz="2400" i="1" dirty="0"/>
              <a:t>F</a:t>
            </a:r>
            <a:r>
              <a:rPr lang="en-US" sz="2400" baseline="-25000" dirty="0"/>
              <a:t>MSY</a:t>
            </a:r>
            <a:r>
              <a:rPr lang="en-US" sz="2400" dirty="0"/>
              <a:t>, SSB</a:t>
            </a:r>
            <a:r>
              <a:rPr lang="en-US" sz="2400" baseline="-25000" dirty="0"/>
              <a:t>MSY</a:t>
            </a:r>
            <a:r>
              <a:rPr lang="en-US" sz="2400" dirty="0"/>
              <a:t> and SSB</a:t>
            </a:r>
            <a:r>
              <a:rPr lang="en-US" sz="2400" baseline="-25000" dirty="0"/>
              <a:t>0</a:t>
            </a:r>
            <a:r>
              <a:rPr lang="en-US" sz="2400" dirty="0"/>
              <a:t>.</a:t>
            </a:r>
          </a:p>
          <a:p>
            <a:pPr marL="514350" indent="-514350">
              <a:buFont typeface="+mj-lt"/>
              <a:buAutoNum type="arabicPeriod"/>
            </a:pPr>
            <a:r>
              <a:rPr lang="en-US" sz="2400" i="1" dirty="0"/>
              <a:t>F</a:t>
            </a:r>
            <a:r>
              <a:rPr lang="en-US" sz="2400" baseline="-25000" dirty="0"/>
              <a:t>MSY</a:t>
            </a:r>
            <a:r>
              <a:rPr lang="en-US" sz="2400" dirty="0"/>
              <a:t> proxy based on Spawning Potential Ratio (SPR)</a:t>
            </a:r>
          </a:p>
          <a:p>
            <a:pPr marL="514350" indent="-514350">
              <a:buFont typeface="+mj-lt"/>
              <a:buAutoNum type="arabicPeriod"/>
            </a:pPr>
            <a:r>
              <a:rPr lang="en-US" sz="2400" dirty="0"/>
              <a:t>Reference points using an age-structured model with time-varying 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0"/>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6</a:t>
            </a:fld>
            <a:endParaRPr lang="en-CA"/>
          </a:p>
        </p:txBody>
      </p:sp>
    </p:spTree>
    <p:extLst>
      <p:ext uri="{BB962C8B-B14F-4D97-AF65-F5344CB8AC3E}">
        <p14:creationId xmlns:p14="http://schemas.microsoft.com/office/powerpoint/2010/main" val="2549531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60</a:t>
            </a:fld>
            <a:endParaRPr lang="en-CA"/>
          </a:p>
        </p:txBody>
      </p:sp>
    </p:spTree>
    <p:extLst>
      <p:ext uri="{BB962C8B-B14F-4D97-AF65-F5344CB8AC3E}">
        <p14:creationId xmlns:p14="http://schemas.microsoft.com/office/powerpoint/2010/main" val="2031059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a:t>“Per-recruit” functions are useful tools for calculating reference points in age-structured models.</a:t>
            </a:r>
          </a:p>
          <a:p>
            <a:r>
              <a:rPr lang="en-US" dirty="0"/>
              <a:t>In the next few slides will look at</a:t>
            </a:r>
          </a:p>
          <a:p>
            <a:pPr marL="514350" indent="-514350">
              <a:buAutoNum type="arabicPeriod"/>
            </a:pPr>
            <a:r>
              <a:rPr lang="en-US" dirty="0"/>
              <a:t>Mortality Rates</a:t>
            </a:r>
          </a:p>
          <a:p>
            <a:pPr marL="514350" indent="-514350">
              <a:buAutoNum type="arabicPeriod"/>
            </a:pPr>
            <a:r>
              <a:rPr lang="en-US" dirty="0"/>
              <a:t>Survivorship</a:t>
            </a:r>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
        <p:nvSpPr>
          <p:cNvPr id="4" name="Slide Number Placeholder 3"/>
          <p:cNvSpPr>
            <a:spLocks noGrp="1"/>
          </p:cNvSpPr>
          <p:nvPr>
            <p:ph type="sldNum" sz="quarter" idx="12"/>
          </p:nvPr>
        </p:nvSpPr>
        <p:spPr/>
        <p:txBody>
          <a:bodyPr/>
          <a:lstStyle/>
          <a:p>
            <a:fld id="{EEDFA2F9-C25F-4A63-B46B-7B5C200A39D1}" type="slidenum">
              <a:rPr lang="en-CA" smtClean="0"/>
              <a:t>61</a:t>
            </a:fld>
            <a:endParaRPr lang="en-CA"/>
          </a:p>
        </p:txBody>
      </p:sp>
    </p:spTree>
    <p:extLst>
      <p:ext uri="{BB962C8B-B14F-4D97-AF65-F5344CB8AC3E}">
        <p14:creationId xmlns:p14="http://schemas.microsoft.com/office/powerpoint/2010/main" val="3014061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EDFA2F9-C25F-4A63-B46B-7B5C200A39D1}" type="slidenum">
              <a:rPr lang="en-CA" smtClean="0"/>
              <a:t>62</a:t>
            </a:fld>
            <a:endParaRPr lang="en-CA"/>
          </a:p>
        </p:txBody>
      </p:sp>
    </p:spTree>
    <p:extLst>
      <p:ext uri="{BB962C8B-B14F-4D97-AF65-F5344CB8AC3E}">
        <p14:creationId xmlns:p14="http://schemas.microsoft.com/office/powerpoint/2010/main" val="3255809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We 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63</a:t>
            </a:fld>
            <a:endParaRPr lang="en-CA"/>
          </a:p>
        </p:txBody>
      </p:sp>
    </p:spTree>
    <p:extLst>
      <p:ext uri="{BB962C8B-B14F-4D97-AF65-F5344CB8AC3E}">
        <p14:creationId xmlns:p14="http://schemas.microsoft.com/office/powerpoint/2010/main" val="964971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smtClean="0">
                        <a:latin typeface="Cambria Math" panose="02040503050406030204" pitchFamily="18" charset="0"/>
                      </a:rPr>
                      <m:t>=0.3</m:t>
                    </m:r>
                  </m:oMath>
                </a14:m>
                <a:r>
                  <a:rPr lang="en-US" dirty="0"/>
                  <a:t> and no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64</a:t>
            </a:fld>
            <a:endParaRPr lang="en-CA"/>
          </a:p>
        </p:txBody>
      </p:sp>
    </p:spTree>
    <p:extLst>
      <p:ext uri="{BB962C8B-B14F-4D97-AF65-F5344CB8AC3E}">
        <p14:creationId xmlns:p14="http://schemas.microsoft.com/office/powerpoint/2010/main" val="3104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a:latin typeface="Cambria Math" panose="02040503050406030204" pitchFamily="18" charset="0"/>
                      </a:rPr>
                      <m:t>=0.3</m:t>
                    </m:r>
                  </m:oMath>
                </a14:m>
                <a:r>
                  <a:rPr lang="en-US" dirty="0"/>
                  <a:t> and no </a:t>
                </a:r>
                <a14:m>
                  <m:oMath xmlns:m="http://schemas.openxmlformats.org/officeDocument/2006/math">
                    <m:r>
                      <a:rPr lang="en-US" i="1" dirty="0">
                        <a:latin typeface="Cambria Math" panose="02040503050406030204" pitchFamily="18" charset="0"/>
                      </a:rPr>
                      <m:t>𝐹</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Annual natural mortality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65</a:t>
            </a:fld>
            <a:endParaRPr lang="en-CA"/>
          </a:p>
        </p:txBody>
      </p:sp>
    </p:spTree>
    <p:extLst>
      <p:ext uri="{BB962C8B-B14F-4D97-AF65-F5344CB8AC3E}">
        <p14:creationId xmlns:p14="http://schemas.microsoft.com/office/powerpoint/2010/main" val="185958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66</a:t>
            </a:fld>
            <a:endParaRPr lang="en-CA"/>
          </a:p>
        </p:txBody>
      </p:sp>
    </p:spTree>
    <p:extLst>
      <p:ext uri="{BB962C8B-B14F-4D97-AF65-F5344CB8AC3E}">
        <p14:creationId xmlns:p14="http://schemas.microsoft.com/office/powerpoint/2010/main" val="4121920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67</a:t>
            </a:fld>
            <a:endParaRPr lang="en-CA"/>
          </a:p>
        </p:txBody>
      </p:sp>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68</a:t>
            </a:fld>
            <a:endParaRPr lang="en-CA"/>
          </a:p>
        </p:txBody>
      </p:sp>
    </p:spTree>
    <p:extLst>
      <p:ext uri="{BB962C8B-B14F-4D97-AF65-F5344CB8AC3E}">
        <p14:creationId xmlns:p14="http://schemas.microsoft.com/office/powerpoint/2010/main" val="424927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
        <p:nvSpPr>
          <p:cNvPr id="4" name="Slide Number Placeholder 3"/>
          <p:cNvSpPr>
            <a:spLocks noGrp="1"/>
          </p:cNvSpPr>
          <p:nvPr>
            <p:ph type="sldNum" sz="quarter" idx="12"/>
          </p:nvPr>
        </p:nvSpPr>
        <p:spPr/>
        <p:txBody>
          <a:bodyPr/>
          <a:lstStyle/>
          <a:p>
            <a:fld id="{EEDFA2F9-C25F-4A63-B46B-7B5C200A39D1}" type="slidenum">
              <a:rPr lang="en-CA" smtClean="0"/>
              <a:t>69</a:t>
            </a:fld>
            <a:endParaRPr lang="en-CA"/>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872836" y="2704056"/>
            <a:ext cx="10875188" cy="3326667"/>
          </a:xfrm>
        </p:spPr>
        <p:txBody>
          <a:bodyPr>
            <a:normAutofit/>
          </a:bodyPr>
          <a:lstStyle/>
          <a:p>
            <a:r>
              <a:rPr lang="en-US" dirty="0"/>
              <a:t>Exercises in </a:t>
            </a:r>
            <a:r>
              <a:rPr lang="en-US" dirty="0" err="1"/>
              <a:t>RMarkdown</a:t>
            </a:r>
            <a:endParaRPr lang="en-US" dirty="0"/>
          </a:p>
          <a:p>
            <a:r>
              <a:rPr lang="en-US" dirty="0"/>
              <a:t>We’ll demo Exercises 1, 2 and 4 today, while Exercise 3 can be completed on your own before the second session (Nov 22)</a:t>
            </a:r>
          </a:p>
          <a:p>
            <a:r>
              <a:rPr lang="en-US" dirty="0"/>
              <a:t>We will provide you with the html files today so you can follow along and we’ll provide the code after the session</a:t>
            </a:r>
          </a:p>
          <a:p>
            <a:r>
              <a:rPr lang="en-US" dirty="0"/>
              <a:t>Next week we’ll go through Exercise 5 (reference points with time-varying 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491"/>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7</a:t>
            </a:fld>
            <a:endParaRPr lang="en-CA"/>
          </a:p>
        </p:txBody>
      </p:sp>
    </p:spTree>
    <p:extLst>
      <p:ext uri="{BB962C8B-B14F-4D97-AF65-F5344CB8AC3E}">
        <p14:creationId xmlns:p14="http://schemas.microsoft.com/office/powerpoint/2010/main" val="3113885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70</a:t>
            </a:fld>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71</a:t>
            </a:fld>
            <a:endParaRPr lang="en-CA"/>
          </a:p>
        </p:txBody>
      </p:sp>
    </p:spTree>
    <p:extLst>
      <p:ext uri="{BB962C8B-B14F-4D97-AF65-F5344CB8AC3E}">
        <p14:creationId xmlns:p14="http://schemas.microsoft.com/office/powerpoint/2010/main" val="192549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115227"/>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
        <p:nvSpPr>
          <p:cNvPr id="5" name="Slide Number Placeholder 4"/>
          <p:cNvSpPr>
            <a:spLocks noGrp="1"/>
          </p:cNvSpPr>
          <p:nvPr>
            <p:ph type="sldNum" sz="quarter" idx="12"/>
          </p:nvPr>
        </p:nvSpPr>
        <p:spPr/>
        <p:txBody>
          <a:bodyPr/>
          <a:lstStyle/>
          <a:p>
            <a:fld id="{EEDFA2F9-C25F-4A63-B46B-7B5C200A39D1}" type="slidenum">
              <a:rPr lang="en-CA" smtClean="0"/>
              <a:t>72</a:t>
            </a:fld>
            <a:endParaRPr lang="en-CA"/>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unfished SSB 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a:solidFill>
                  <a:schemeClr val="tx2"/>
                </a:solidFill>
              </a:rPr>
              <a:t>These functions are sometimes referred to as “incidence functions” (Walters and Martell 2004, Box 3.1, and </a:t>
            </a:r>
            <a:r>
              <a:rPr lang="en-US" dirty="0" err="1">
                <a:solidFill>
                  <a:schemeClr val="tx2"/>
                </a:solidFill>
              </a:rPr>
              <a:t>Botsford</a:t>
            </a:r>
            <a:r>
              <a:rPr lang="en-US" dirty="0">
                <a:solidFill>
                  <a:schemeClr val="tx2"/>
                </a:solidFill>
              </a:rPr>
              <a:t> references therein)</a:t>
            </a:r>
          </a:p>
        </p:txBody>
      </p:sp>
      <p:sp>
        <p:nvSpPr>
          <p:cNvPr id="6" name="Rectangle 3"/>
          <p:cNvSpPr>
            <a:spLocks noChangeArrowheads="1"/>
          </p:cNvSpPr>
          <p:nvPr/>
        </p:nvSpPr>
        <p:spPr bwMode="auto">
          <a:xfrm>
            <a:off x="218912" y="6338471"/>
            <a:ext cx="11134887"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a:solidFill>
                  <a:schemeClr val="tx2"/>
                </a:solidFill>
              </a:rPr>
              <a:t>Walters, C.J. and Martell, S.J.D. 2004. Fisheries Ecology and Management. Princeton University Press, Princeton, 399 pp.</a:t>
            </a:r>
          </a:p>
        </p:txBody>
      </p:sp>
      <p:sp>
        <p:nvSpPr>
          <p:cNvPr id="7" name="Slide Number Placeholder 6"/>
          <p:cNvSpPr>
            <a:spLocks noGrp="1"/>
          </p:cNvSpPr>
          <p:nvPr>
            <p:ph type="sldNum" sz="quarter" idx="12"/>
          </p:nvPr>
        </p:nvSpPr>
        <p:spPr/>
        <p:txBody>
          <a:bodyPr/>
          <a:lstStyle/>
          <a:p>
            <a:fld id="{EEDFA2F9-C25F-4A63-B46B-7B5C200A39D1}" type="slidenum">
              <a:rPr lang="en-CA" smtClean="0"/>
              <a:t>73</a:t>
            </a:fld>
            <a:endParaRPr lang="en-CA"/>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SSB produced on average by each recruit over its lifetime, considering survival (with </a:t>
                </a:r>
                <a14:m>
                  <m:oMath xmlns:m="http://schemas.openxmlformats.org/officeDocument/2006/math">
                    <m:r>
                      <a:rPr lang="en-US" i="1" dirty="0" smtClean="0">
                        <a:latin typeface="Cambria Math" panose="02040503050406030204" pitchFamily="18" charset="0"/>
                      </a:rPr>
                      <m:t>𝐹</m:t>
                    </m:r>
                  </m:oMath>
                </a14:m>
                <a:r>
                  <a:rPr lang="en-US" dirty="0"/>
                  <a:t>),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pPr algn="ctr"/>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4263656" y="4178595"/>
            <a:ext cx="358586" cy="30420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847907" y="4852136"/>
            <a:ext cx="502651" cy="63825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74</a:t>
            </a:fld>
            <a:endParaRPr lang="en-CA"/>
          </a:p>
        </p:txBody>
      </p: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
        <p:nvSpPr>
          <p:cNvPr id="4" name="Slide Number Placeholder 3"/>
          <p:cNvSpPr>
            <a:spLocks noGrp="1"/>
          </p:cNvSpPr>
          <p:nvPr>
            <p:ph type="sldNum" sz="quarter" idx="12"/>
          </p:nvPr>
        </p:nvSpPr>
        <p:spPr/>
        <p:txBody>
          <a:bodyPr/>
          <a:lstStyle/>
          <a:p>
            <a:fld id="{EEDFA2F9-C25F-4A63-B46B-7B5C200A39D1}" type="slidenum">
              <a:rPr lang="en-CA" smtClean="0"/>
              <a:t>75</a:t>
            </a:fld>
            <a:endParaRPr lang="en-CA"/>
          </a:p>
        </p:txBody>
      </p:sp>
    </p:spTree>
    <p:extLst>
      <p:ext uri="{BB962C8B-B14F-4D97-AF65-F5344CB8AC3E}">
        <p14:creationId xmlns:p14="http://schemas.microsoft.com/office/powerpoint/2010/main" val="3397934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76</a:t>
            </a:fld>
            <a:endParaRPr lang="en-CA"/>
          </a:p>
        </p:txBody>
      </p: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77</a:t>
            </a:fld>
            <a:endParaRPr lang="en-CA"/>
          </a:p>
        </p:txBody>
      </p:sp>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E95BC-9880-4BBD-A8AB-65A672B25604}"/>
                  </a:ext>
                </a:extLst>
              </p:cNvPr>
              <p:cNvSpPr txBox="1"/>
              <p:nvPr/>
            </p:nvSpPr>
            <p:spPr>
              <a:xfrm>
                <a:off x="7905790" y="5384980"/>
                <a:ext cx="4038600" cy="923330"/>
              </a:xfrm>
              <a:prstGeom prst="rect">
                <a:avLst/>
              </a:prstGeom>
              <a:noFill/>
              <a:ln>
                <a:solidFill>
                  <a:schemeClr val="tx2"/>
                </a:solidFill>
              </a:ln>
            </p:spPr>
            <p:txBody>
              <a:bodyPr wrap="square" rtlCol="0">
                <a:spAutoFit/>
              </a:bodyPr>
              <a:lstStyle/>
              <a:p>
                <a:r>
                  <a:rPr lang="en-US" dirty="0">
                    <a:solidFill>
                      <a:schemeClr val="tx2"/>
                    </a:solidFill>
                  </a:rPr>
                  <a:t>Note that this is a per-recruit version of the Baranov catch equation (</a:t>
                </a:r>
                <a14:m>
                  <m:oMath xmlns:m="http://schemas.openxmlformats.org/officeDocument/2006/math">
                    <m:r>
                      <a:rPr lang="en-US" i="1" dirty="0" smtClean="0">
                        <a:solidFill>
                          <a:schemeClr val="tx2"/>
                        </a:solidFill>
                        <a:latin typeface="Cambria Math" panose="02040503050406030204" pitchFamily="18" charset="0"/>
                      </a:rPr>
                      <m:t>𝑁</m:t>
                    </m:r>
                    <m:r>
                      <a:rPr lang="en-US" i="1" baseline="-25000" dirty="0" smtClean="0">
                        <a:solidFill>
                          <a:schemeClr val="tx2"/>
                        </a:solidFill>
                        <a:latin typeface="Cambria Math" panose="02040503050406030204" pitchFamily="18" charset="0"/>
                      </a:rPr>
                      <m:t>𝑎</m:t>
                    </m:r>
                  </m:oMath>
                </a14:m>
                <a:r>
                  <a:rPr lang="en-US" dirty="0">
                    <a:solidFill>
                      <a:schemeClr val="tx2"/>
                    </a:solidFill>
                  </a:rPr>
                  <a:t> replaced with </a:t>
                </a:r>
                <a14:m>
                  <m:oMath xmlns:m="http://schemas.openxmlformats.org/officeDocument/2006/math">
                    <m:r>
                      <a:rPr lang="en-US" i="1" dirty="0" smtClean="0">
                        <a:solidFill>
                          <a:schemeClr val="tx2"/>
                        </a:solidFill>
                        <a:latin typeface="Cambria Math" panose="02040503050406030204" pitchFamily="18" charset="0"/>
                      </a:rPr>
                      <m:t>𝑙</m:t>
                    </m:r>
                    <m:r>
                      <a:rPr lang="en-US" i="1" baseline="-25000" dirty="0" smtClean="0">
                        <a:solidFill>
                          <a:schemeClr val="tx2"/>
                        </a:solidFill>
                        <a:latin typeface="Cambria Math" panose="02040503050406030204" pitchFamily="18" charset="0"/>
                      </a:rPr>
                      <m:t>𝑎</m:t>
                    </m:r>
                  </m:oMath>
                </a14:m>
                <a:r>
                  <a:rPr lang="en-US" dirty="0">
                    <a:solidFill>
                      <a:schemeClr val="tx2"/>
                    </a:solidFill>
                  </a:rPr>
                  <a:t>)</a:t>
                </a:r>
              </a:p>
            </p:txBody>
          </p:sp>
        </mc:Choice>
        <mc:Fallback xmlns="">
          <p:sp>
            <p:nvSpPr>
              <p:cNvPr id="7" name="TextBox 6">
                <a:extLst>
                  <a:ext uri="{FF2B5EF4-FFF2-40B4-BE49-F238E27FC236}">
                    <a16:creationId xmlns:a16="http://schemas.microsoft.com/office/drawing/2014/main" id="{95FE95BC-9880-4BBD-A8AB-65A672B25604}"/>
                  </a:ext>
                </a:extLst>
              </p:cNvPr>
              <p:cNvSpPr txBox="1">
                <a:spLocks noRot="1" noChangeAspect="1" noMove="1" noResize="1" noEditPoints="1" noAdjustHandles="1" noChangeArrowheads="1" noChangeShapeType="1" noTextEdit="1"/>
              </p:cNvSpPr>
              <p:nvPr/>
            </p:nvSpPr>
            <p:spPr>
              <a:xfrm>
                <a:off x="7905790" y="5384980"/>
                <a:ext cx="4038600" cy="923330"/>
              </a:xfrm>
              <a:prstGeom prst="rect">
                <a:avLst/>
              </a:prstGeom>
              <a:blipFill>
                <a:blip r:embed="rId5"/>
                <a:stretch>
                  <a:fillRect l="-1205" t="-2597" r="-904" b="-8442"/>
                </a:stretch>
              </a:blipFill>
              <a:ln>
                <a:solidFill>
                  <a:schemeClr val="tx2"/>
                </a:solid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78</a:t>
            </a:fld>
            <a:endParaRPr lang="en-CA"/>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changes with changes in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143642"/>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
        <p:nvSpPr>
          <p:cNvPr id="5" name="Slide Number Placeholder 4"/>
          <p:cNvSpPr>
            <a:spLocks noGrp="1"/>
          </p:cNvSpPr>
          <p:nvPr>
            <p:ph type="sldNum" sz="quarter" idx="12"/>
          </p:nvPr>
        </p:nvSpPr>
        <p:spPr/>
        <p:txBody>
          <a:bodyPr/>
          <a:lstStyle/>
          <a:p>
            <a:fld id="{EEDFA2F9-C25F-4A63-B46B-7B5C200A39D1}" type="slidenum">
              <a:rPr lang="en-CA" smtClean="0"/>
              <a:t>79</a:t>
            </a:fld>
            <a:endParaRPr lang="en-CA"/>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
        <p:nvSpPr>
          <p:cNvPr id="3" name="Slide Number Placeholder 2"/>
          <p:cNvSpPr>
            <a:spLocks noGrp="1"/>
          </p:cNvSpPr>
          <p:nvPr>
            <p:ph type="sldNum" sz="quarter" idx="12"/>
          </p:nvPr>
        </p:nvSpPr>
        <p:spPr/>
        <p:txBody>
          <a:bodyPr/>
          <a:lstStyle/>
          <a:p>
            <a:fld id="{EEDFA2F9-C25F-4A63-B46B-7B5C200A39D1}" type="slidenum">
              <a:rPr lang="en-CA" smtClean="0"/>
              <a:t>8</a:t>
            </a:fld>
            <a:endParaRPr lang="en-CA"/>
          </a:p>
        </p:txBody>
      </p:sp>
    </p:spTree>
    <p:extLst>
      <p:ext uri="{BB962C8B-B14F-4D97-AF65-F5344CB8AC3E}">
        <p14:creationId xmlns:p14="http://schemas.microsoft.com/office/powerpoint/2010/main" val="3920057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80</a:t>
            </a:fld>
            <a:endParaRPr lang="en-CA"/>
          </a:p>
        </p:txBody>
      </p:sp>
    </p:spTree>
    <p:extLst>
      <p:ext uri="{BB962C8B-B14F-4D97-AF65-F5344CB8AC3E}">
        <p14:creationId xmlns:p14="http://schemas.microsoft.com/office/powerpoint/2010/main" val="1018700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mc:AlternateContent xmlns:mc="http://schemas.openxmlformats.org/markup-compatibility/2006" xmlns:a14="http://schemas.microsoft.com/office/drawing/2010/main">
        <mc:Choice Requires="a14">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h</m:t>
                    </m:r>
                  </m:oMath>
                </a14:m>
                <a:r>
                  <a:rPr lang="en-US" dirty="0"/>
                  <a:t>, and </a:t>
                </a:r>
                <a14:m>
                  <m:oMath xmlns:m="http://schemas.openxmlformats.org/officeDocument/2006/math">
                    <m:r>
                      <a:rPr lang="el-GR" i="1" dirty="0" smtClean="0">
                        <a:latin typeface="Cambria Math" panose="02040503050406030204" pitchFamily="18" charset="0"/>
                      </a:rPr>
                      <m:t>𝜑</m:t>
                    </m:r>
                    <m:r>
                      <a:rPr lang="en-US" i="1" baseline="-25000" dirty="0">
                        <a:latin typeface="Cambria Math" panose="02040503050406030204" pitchFamily="18" charset="0"/>
                      </a:rPr>
                      <m:t>0</m:t>
                    </m:r>
                  </m:oMath>
                </a14:m>
                <a:r>
                  <a:rPr lang="en-US" dirty="0"/>
                  <a:t>) or (</a:t>
                </a:r>
                <a14:m>
                  <m:oMath xmlns:m="http://schemas.openxmlformats.org/officeDocument/2006/math">
                    <m:r>
                      <a:rPr lang="el-GR" i="1" dirty="0" smtClean="0">
                        <a:latin typeface="Cambria Math" panose="02040503050406030204" pitchFamily="18" charset="0"/>
                      </a:rPr>
                      <m:t>𝛼</m:t>
                    </m:r>
                  </m:oMath>
                </a14:m>
                <a:r>
                  <a:rPr lang="en-US" dirty="0"/>
                  <a:t> and </a:t>
                </a:r>
                <a14:m>
                  <m:oMath xmlns:m="http://schemas.openxmlformats.org/officeDocument/2006/math">
                    <m:r>
                      <a:rPr lang="el-GR" i="1" dirty="0" smtClean="0">
                        <a:latin typeface="Cambria Math" panose="02040503050406030204" pitchFamily="18" charset="0"/>
                      </a:rPr>
                      <m:t>𝛽</m:t>
                    </m:r>
                  </m:oMath>
                </a14:m>
                <a:r>
                  <a:rPr lang="en-US" dirty="0"/>
                  <a:t>)</a:t>
                </a:r>
                <a:endParaRPr lang="en-CA"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4796442" y="629919"/>
                <a:ext cx="1695797" cy="1014153"/>
              </a:xfrm>
              <a:prstGeom prst="roundRect">
                <a:avLst/>
              </a:prstGeom>
              <a:blipFill>
                <a:blip r:embed="rId4"/>
                <a:stretch>
                  <a:fillRect r="-1429" b="-4142"/>
                </a:stretch>
              </a:blipFill>
            </p:spPr>
            <p:txBody>
              <a:bodyPr/>
              <a:lstStyle/>
              <a:p>
                <a:r>
                  <a:rPr lang="en-US">
                    <a:noFill/>
                  </a:rPr>
                  <a:t> </a:t>
                </a:r>
              </a:p>
            </p:txBody>
          </p:sp>
        </mc:Fallback>
      </mc:AlternateContent>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cxnSp>
        <p:nvCxnSpPr>
          <p:cNvPr id="13" name="Straight Arrow Connector 12">
            <a:extLst>
              <a:ext uri="{FF2B5EF4-FFF2-40B4-BE49-F238E27FC236}">
                <a16:creationId xmlns:a16="http://schemas.microsoft.com/office/drawing/2014/main" id="{FA2709EA-7C39-456D-BB50-1DE668444C4B}"/>
              </a:ext>
            </a:extLst>
          </p:cNvPr>
          <p:cNvCxnSpPr/>
          <p:nvPr/>
        </p:nvCxnSpPr>
        <p:spPr>
          <a:xfrm flipH="1">
            <a:off x="6709766" y="87975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6A523D-F996-47E3-B853-DC689BF8969E}"/>
              </a:ext>
            </a:extLst>
          </p:cNvPr>
          <p:cNvSpPr txBox="1"/>
          <p:nvPr/>
        </p:nvSpPr>
        <p:spPr>
          <a:xfrm>
            <a:off x="8014864" y="598408"/>
            <a:ext cx="3516284" cy="369332"/>
          </a:xfrm>
          <a:prstGeom prst="rect">
            <a:avLst/>
          </a:prstGeom>
          <a:noFill/>
          <a:ln>
            <a:noFill/>
          </a:ln>
        </p:spPr>
        <p:txBody>
          <a:bodyPr wrap="square" rtlCol="0">
            <a:spAutoFit/>
          </a:bodyPr>
          <a:lstStyle/>
          <a:p>
            <a:r>
              <a:rPr lang="en-US" dirty="0">
                <a:solidFill>
                  <a:srgbClr val="C00000"/>
                </a:solidFill>
              </a:rPr>
              <a:t>To get “number of recruits”</a:t>
            </a:r>
            <a:endParaRPr lang="en-CA" dirty="0">
              <a:solidFill>
                <a:srgbClr val="C00000"/>
              </a:solidFill>
            </a:endParaRPr>
          </a:p>
        </p:txBody>
      </p:sp>
      <p:cxnSp>
        <p:nvCxnSpPr>
          <p:cNvPr id="15" name="Straight Arrow Connector 14">
            <a:extLst>
              <a:ext uri="{FF2B5EF4-FFF2-40B4-BE49-F238E27FC236}">
                <a16:creationId xmlns:a16="http://schemas.microsoft.com/office/drawing/2014/main" id="{562EC373-EE9D-407F-9F3C-E120F381DB63}"/>
              </a:ext>
            </a:extLst>
          </p:cNvPr>
          <p:cNvCxnSpPr>
            <a:cxnSpLocks/>
          </p:cNvCxnSpPr>
          <p:nvPr/>
        </p:nvCxnSpPr>
        <p:spPr>
          <a:xfrm>
            <a:off x="1371740" y="2696549"/>
            <a:ext cx="1392725" cy="886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864F3-66CD-4626-9B1F-0D347F598E8F}"/>
              </a:ext>
            </a:extLst>
          </p:cNvPr>
          <p:cNvSpPr txBox="1"/>
          <p:nvPr/>
        </p:nvSpPr>
        <p:spPr>
          <a:xfrm>
            <a:off x="720060" y="2327217"/>
            <a:ext cx="3516284" cy="369332"/>
          </a:xfrm>
          <a:prstGeom prst="rect">
            <a:avLst/>
          </a:prstGeom>
          <a:noFill/>
          <a:ln>
            <a:noFill/>
          </a:ln>
        </p:spPr>
        <p:txBody>
          <a:bodyPr wrap="square" rtlCol="0">
            <a:spAutoFit/>
          </a:bodyPr>
          <a:lstStyle/>
          <a:p>
            <a:r>
              <a:rPr lang="en-US" dirty="0">
                <a:solidFill>
                  <a:srgbClr val="C00000"/>
                </a:solidFill>
              </a:rPr>
              <a:t>Per-recruit</a:t>
            </a:r>
            <a:endParaRPr lang="en-CA" dirty="0">
              <a:solidFill>
                <a:srgbClr val="C00000"/>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81</a:t>
            </a:fld>
            <a:endParaRPr lang="en-CA"/>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and Recruitment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82</a:t>
            </a:fld>
            <a:endParaRPr lang="en-CA"/>
          </a:p>
        </p:txBody>
      </p:sp>
    </p:spTree>
    <p:extLst>
      <p:ext uri="{BB962C8B-B14F-4D97-AF65-F5344CB8AC3E}">
        <p14:creationId xmlns:p14="http://schemas.microsoft.com/office/powerpoint/2010/main" val="23289844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a:t>Number of recruits, from the 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
        <p:nvSpPr>
          <p:cNvPr id="4" name="Slide Number Placeholder 3"/>
          <p:cNvSpPr>
            <a:spLocks noGrp="1"/>
          </p:cNvSpPr>
          <p:nvPr>
            <p:ph type="sldNum" sz="quarter" idx="12"/>
          </p:nvPr>
        </p:nvSpPr>
        <p:spPr/>
        <p:txBody>
          <a:bodyPr/>
          <a:lstStyle/>
          <a:p>
            <a:fld id="{EEDFA2F9-C25F-4A63-B46B-7B5C200A39D1}" type="slidenum">
              <a:rPr lang="en-CA" smtClean="0"/>
              <a:t>83</a:t>
            </a:fld>
            <a:endParaRPr lang="en-CA"/>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can 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84</a:t>
            </a:fld>
            <a:endParaRPr lang="en-CA"/>
          </a:p>
        </p:txBody>
      </p:sp>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9" y="4443516"/>
                <a:ext cx="2879936"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9" y="4443516"/>
                <a:ext cx="2879936"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0932541" y="4663695"/>
            <a:ext cx="642933" cy="369332"/>
          </a:xfrm>
          <a:prstGeom prst="rect">
            <a:avLst/>
          </a:prstGeom>
          <a:noFill/>
        </p:spPr>
        <p:txBody>
          <a:bodyPr wrap="none" rtlCol="0">
            <a:spAutoFit/>
          </a:bodyPr>
          <a:lstStyle/>
          <a:p>
            <a:r>
              <a:rPr lang="en-US" dirty="0"/>
              <a:t>Eq.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ea typeface="Cambria Math" panose="02040503050406030204" pitchFamily="18" charset="0"/>
                  </a:rPr>
                  <a:t> </a:t>
                </a:r>
                <a:r>
                  <a:rPr lang="en-US" sz="2800" dirty="0">
                    <a:solidFill>
                      <a:schemeClr val="tx1"/>
                    </a:solidFill>
                    <a:ea typeface="Cambria Math" panose="02040503050406030204" pitchFamily="18" charset="0"/>
                  </a:rPr>
                  <a:t>(derived from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h</m:t>
                    </m:r>
                  </m:oMath>
                </a14:m>
                <a:r>
                  <a:rPr lang="en-US" sz="2800" dirty="0">
                    <a:solidFill>
                      <a:schemeClr val="tx1"/>
                    </a:solidFill>
                    <a:ea typeface="Cambria Math" panose="02040503050406030204" pitchFamily="18" charset="0"/>
                  </a:rPr>
                  <a:t> and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𝑅</m:t>
                    </m:r>
                    <m:r>
                      <a:rPr lang="en-US" sz="2800" i="1" baseline="-25000" dirty="0" smtClean="0">
                        <a:solidFill>
                          <a:schemeClr val="tx1"/>
                        </a:solidFill>
                        <a:latin typeface="Cambria Math" panose="02040503050406030204" pitchFamily="18" charset="0"/>
                        <a:ea typeface="Cambria Math" panose="02040503050406030204" pitchFamily="18" charset="0"/>
                      </a:rPr>
                      <m:t>0</m:t>
                    </m:r>
                  </m:oMath>
                </a14:m>
                <a:r>
                  <a:rPr lang="en-US" sz="2800" dirty="0">
                    <a:solidFill>
                      <a:schemeClr val="tx1"/>
                    </a:solidFill>
                    <a:ea typeface="Cambria Math" panose="02040503050406030204" pitchFamily="18" charset="0"/>
                  </a:rPr>
                  <a:t>)</a:t>
                </a: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85</a:t>
            </a:fld>
            <a:endParaRPr lang="en-CA"/>
          </a:p>
        </p:txBody>
      </p:sp>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From Equation 1 and 2 we can also get an expression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oMath>
                </a14:m>
                <a:r>
                  <a:rPr lang="en-CA" dirty="0"/>
                  <a:t>in terms of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CA"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CA" dirty="0"/>
                  <a:t>:</a:t>
                </a:r>
              </a:p>
              <a:p>
                <a:pPr marL="0" indent="0" algn="ctr">
                  <a:buNone/>
                </a:pP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b="0" i="1" smtClean="0">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p>
              <a:p>
                <a:endParaRPr lang="en-CA" dirty="0"/>
              </a:p>
              <a:p>
                <a:r>
                  <a:rPr lang="en-CA" dirty="0"/>
                  <a:t>So that </a:t>
                </a: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oMath>
                </a14:m>
                <a:r>
                  <a:rPr lang="en-CA" dirty="0"/>
                  <a:t> = unfished SSB-per-recruit × unfished number of recruits</a:t>
                </a:r>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089"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4656032" y="4615657"/>
                <a:ext cx="2879936"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4656032" y="4615657"/>
                <a:ext cx="2879936"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7721509" y="4754156"/>
            <a:ext cx="642933" cy="369332"/>
          </a:xfrm>
          <a:prstGeom prst="rect">
            <a:avLst/>
          </a:prstGeom>
          <a:noFill/>
        </p:spPr>
        <p:txBody>
          <a:bodyPr wrap="none" rtlCol="0">
            <a:spAutoFit/>
          </a:bodyPr>
          <a:lstStyle/>
          <a:p>
            <a:r>
              <a:rPr lang="en-US" dirty="0"/>
              <a:t>Eq. 6</a:t>
            </a:r>
          </a:p>
        </p:txBody>
      </p:sp>
      <p:sp>
        <p:nvSpPr>
          <p:cNvPr id="14" name="TextBox 13">
            <a:extLst>
              <a:ext uri="{FF2B5EF4-FFF2-40B4-BE49-F238E27FC236}">
                <a16:creationId xmlns:a16="http://schemas.microsoft.com/office/drawing/2014/main" id="{C6AE77BB-C22A-42C4-AD11-5E30A2A1FDF6}"/>
              </a:ext>
            </a:extLst>
          </p:cNvPr>
          <p:cNvSpPr txBox="1"/>
          <p:nvPr/>
        </p:nvSpPr>
        <p:spPr>
          <a:xfrm>
            <a:off x="7721508" y="2599174"/>
            <a:ext cx="642933" cy="369332"/>
          </a:xfrm>
          <a:prstGeom prst="rect">
            <a:avLst/>
          </a:prstGeom>
          <a:noFill/>
        </p:spPr>
        <p:txBody>
          <a:bodyPr wrap="none" rtlCol="0">
            <a:spAutoFit/>
          </a:bodyPr>
          <a:lstStyle/>
          <a:p>
            <a:r>
              <a:rPr lang="en-US" dirty="0"/>
              <a:t>Eq. 5</a:t>
            </a:r>
          </a:p>
        </p:txBody>
      </p:sp>
      <p:sp>
        <p:nvSpPr>
          <p:cNvPr id="4" name="Slide Number Placeholder 3"/>
          <p:cNvSpPr>
            <a:spLocks noGrp="1"/>
          </p:cNvSpPr>
          <p:nvPr>
            <p:ph type="sldNum" sz="quarter" idx="12"/>
          </p:nvPr>
        </p:nvSpPr>
        <p:spPr/>
        <p:txBody>
          <a:bodyPr/>
          <a:lstStyle/>
          <a:p>
            <a:fld id="{EEDFA2F9-C25F-4A63-B46B-7B5C200A39D1}" type="slidenum">
              <a:rPr lang="en-CA" smtClean="0"/>
              <a:t>86</a:t>
            </a:fld>
            <a:endParaRPr lang="en-CA"/>
          </a:p>
        </p:txBody>
      </p:sp>
    </p:spTree>
    <p:extLst>
      <p:ext uri="{BB962C8B-B14F-4D97-AF65-F5344CB8AC3E}">
        <p14:creationId xmlns:p14="http://schemas.microsoft.com/office/powerpoint/2010/main" val="3232756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2771813" y="3069617"/>
            <a:ext cx="6760441" cy="3788383"/>
            <a:chOff x="6981249" y="3943859"/>
            <a:chExt cx="5200339" cy="2914141"/>
          </a:xfrm>
        </p:grpSpPr>
        <p:pic>
          <p:nvPicPr>
            <p:cNvPr id="5" name="Picture 4"/>
            <p:cNvPicPr>
              <a:picLocks noChangeAspect="1"/>
            </p:cNvPicPr>
            <p:nvPr/>
          </p:nvPicPr>
          <p:blipFill>
            <a:blip r:embed="rId2"/>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(i.e., survival rate)</a:t>
                </a:r>
                <a:endParaRPr lang="en-CA" strike="sngStrik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6"/>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3955FC7-4603-4317-B47A-24C8CA3798D1}"/>
              </a:ext>
            </a:extLst>
          </p:cNvPr>
          <p:cNvCxnSpPr>
            <a:cxnSpLocks/>
          </p:cNvCxnSpPr>
          <p:nvPr/>
        </p:nvCxnSpPr>
        <p:spPr>
          <a:xfrm flipV="1">
            <a:off x="3495107" y="5375079"/>
            <a:ext cx="5669675" cy="778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9329244" y="5195075"/>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9329244" y="5195075"/>
                <a:ext cx="2523320" cy="369332"/>
              </a:xfrm>
              <a:prstGeom prst="rect">
                <a:avLst/>
              </a:prstGeom>
              <a:blipFill>
                <a:blip r:embed="rId7"/>
                <a:stretch>
                  <a:fillRect l="-1932" t="-8197" b="-24590"/>
                </a:stretch>
              </a:blipFill>
            </p:spPr>
            <p:txBody>
              <a:bodyPr/>
              <a:lstStyle/>
              <a:p>
                <a:r>
                  <a:rPr lang="en-US">
                    <a:noFill/>
                  </a:rPr>
                  <a:t> </a:t>
                </a:r>
              </a:p>
            </p:txBody>
          </p:sp>
        </mc:Fallback>
      </mc:AlternateContent>
      <p:sp>
        <p:nvSpPr>
          <p:cNvPr id="4" name="TextBox 3"/>
          <p:cNvSpPr txBox="1"/>
          <p:nvPr/>
        </p:nvSpPr>
        <p:spPr>
          <a:xfrm>
            <a:off x="9329244" y="3216464"/>
            <a:ext cx="2604655" cy="1569660"/>
          </a:xfrm>
          <a:prstGeom prst="rect">
            <a:avLst/>
          </a:prstGeom>
          <a:noFill/>
          <a:ln>
            <a:solidFill>
              <a:schemeClr val="tx2"/>
            </a:solidFill>
          </a:ln>
        </p:spPr>
        <p:txBody>
          <a:bodyPr wrap="square" rtlCol="0">
            <a:spAutoFit/>
          </a:bodyPr>
          <a:lstStyle/>
          <a:p>
            <a:pPr algn="ctr"/>
            <a:r>
              <a:rPr lang="en-US" sz="2400" dirty="0">
                <a:solidFill>
                  <a:schemeClr val="tx2"/>
                </a:solidFill>
              </a:rPr>
              <a:t>We saw this survival rate earlier in the recruitment section</a:t>
            </a:r>
          </a:p>
        </p:txBody>
      </p:sp>
      <p:sp>
        <p:nvSpPr>
          <p:cNvPr id="8" name="Slide Number Placeholder 7"/>
          <p:cNvSpPr>
            <a:spLocks noGrp="1"/>
          </p:cNvSpPr>
          <p:nvPr>
            <p:ph type="sldNum" sz="quarter" idx="12"/>
          </p:nvPr>
        </p:nvSpPr>
        <p:spPr/>
        <p:txBody>
          <a:bodyPr/>
          <a:lstStyle/>
          <a:p>
            <a:fld id="{EEDFA2F9-C25F-4A63-B46B-7B5C200A39D1}" type="slidenum">
              <a:rPr lang="en-CA" smtClean="0"/>
              <a:t>87</a:t>
            </a:fld>
            <a:endParaRPr lang="en-CA"/>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unfished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5" name="TextBox 4">
            <a:extLst>
              <a:ext uri="{FF2B5EF4-FFF2-40B4-BE49-F238E27FC236}">
                <a16:creationId xmlns:a16="http://schemas.microsoft.com/office/drawing/2014/main" id="{148F10F5-EB5D-475B-9494-E59F86F15E50}"/>
              </a:ext>
            </a:extLst>
          </p:cNvPr>
          <p:cNvSpPr txBox="1"/>
          <p:nvPr/>
        </p:nvSpPr>
        <p:spPr>
          <a:xfrm>
            <a:off x="1403420" y="4143642"/>
            <a:ext cx="9119108" cy="1384995"/>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Equilibrium Biomass = </a:t>
            </a:r>
            <a:r>
              <a:rPr lang="en-US" sz="2800" dirty="0"/>
              <a:t>SSB-per-recruit </a:t>
            </a:r>
            <a:r>
              <a:rPr lang="en-CA" sz="2800" dirty="0"/>
              <a:t>× number of recruits</a:t>
            </a:r>
            <a:r>
              <a:rPr lang="en-US" sz="2800" dirty="0"/>
              <a:t> </a:t>
            </a:r>
            <a:endParaRPr lang="en-CA" sz="2800" dirty="0"/>
          </a:p>
          <a:p>
            <a:pPr algn="ctr"/>
            <a:endParaRPr lang="en-US" sz="2800" dirty="0"/>
          </a:p>
        </p:txBody>
      </p:sp>
      <p:sp>
        <p:nvSpPr>
          <p:cNvPr id="4" name="Slide Number Placeholder 3"/>
          <p:cNvSpPr>
            <a:spLocks noGrp="1"/>
          </p:cNvSpPr>
          <p:nvPr>
            <p:ph type="sldNum" sz="quarter" idx="12"/>
          </p:nvPr>
        </p:nvSpPr>
        <p:spPr/>
        <p:txBody>
          <a:bodyPr/>
          <a:lstStyle/>
          <a:p>
            <a:fld id="{EEDFA2F9-C25F-4A63-B46B-7B5C200A39D1}" type="slidenum">
              <a:rPr lang="en-CA" smtClean="0"/>
              <a:t>88</a:t>
            </a:fld>
            <a:endParaRPr lang="en-CA"/>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pic>
        <p:nvPicPr>
          <p:cNvPr id="7" name="Picture 6">
            <a:extLst>
              <a:ext uri="{FF2B5EF4-FFF2-40B4-BE49-F238E27FC236}">
                <a16:creationId xmlns:a16="http://schemas.microsoft.com/office/drawing/2014/main" id="{CDB265D6-CE34-43C2-BB64-149771E8A3A7}"/>
              </a:ext>
            </a:extLst>
          </p:cNvPr>
          <p:cNvPicPr>
            <a:picLocks noChangeAspect="1"/>
          </p:cNvPicPr>
          <p:nvPr/>
        </p:nvPicPr>
        <p:blipFill>
          <a:blip r:embed="rId3"/>
          <a:stretch>
            <a:fillRect/>
          </a:stretch>
        </p:blipFill>
        <p:spPr>
          <a:xfrm>
            <a:off x="2775880" y="2805546"/>
            <a:ext cx="6640240" cy="39398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3A88F-BDE2-4402-A460-B975E1123F7F}"/>
                  </a:ext>
                </a:extLst>
              </p:cNvPr>
              <p:cNvSpPr txBox="1"/>
              <p:nvPr/>
            </p:nvSpPr>
            <p:spPr>
              <a:xfrm>
                <a:off x="2020603" y="3096491"/>
                <a:ext cx="755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b="0" i="1"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55C3A88F-BDE2-4402-A460-B975E1123F7F}"/>
                  </a:ext>
                </a:extLst>
              </p:cNvPr>
              <p:cNvSpPr txBox="1">
                <a:spLocks noRot="1" noChangeAspect="1" noMove="1" noResize="1" noEditPoints="1" noAdjustHandles="1" noChangeArrowheads="1" noChangeShapeType="1" noTextEdit="1"/>
              </p:cNvSpPr>
              <p:nvPr/>
            </p:nvSpPr>
            <p:spPr>
              <a:xfrm>
                <a:off x="2020603" y="3096491"/>
                <a:ext cx="755277" cy="369332"/>
              </a:xfrm>
              <a:prstGeom prst="rect">
                <a:avLst/>
              </a:prstGeom>
              <a:blipFill>
                <a:blip r:embed="rId4"/>
                <a:stretch>
                  <a:fillRect b="-49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F823E06-F0F1-43F7-A179-06D9D3EAEF57}"/>
              </a:ext>
            </a:extLst>
          </p:cNvPr>
          <p:cNvCxnSpPr/>
          <p:nvPr/>
        </p:nvCxnSpPr>
        <p:spPr>
          <a:xfrm>
            <a:off x="2628900" y="3283527"/>
            <a:ext cx="9040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89</a:t>
            </a:fld>
            <a:endParaRPr lang="en-CA"/>
          </a:p>
        </p:txBody>
      </p:sp>
    </p:spTree>
    <p:extLst>
      <p:ext uri="{BB962C8B-B14F-4D97-AF65-F5344CB8AC3E}">
        <p14:creationId xmlns:p14="http://schemas.microsoft.com/office/powerpoint/2010/main" val="308685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p>
          <a:p>
            <a:pPr marL="0" indent="0">
              <a:buNone/>
            </a:pPr>
            <a:r>
              <a:rPr lang="en-US" dirty="0">
                <a:solidFill>
                  <a:schemeClr val="tx2"/>
                </a:solidFill>
              </a:rPr>
              <a:t> </a:t>
            </a: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[e.g., at least 90%] of not violating a </a:t>
            </a:r>
            <a:r>
              <a:rPr lang="en-US" b="1" dirty="0">
                <a:solidFill>
                  <a:schemeClr val="tx2"/>
                </a:solidFill>
              </a:rPr>
              <a:t>limit reference point</a:t>
            </a:r>
            <a:r>
              <a:rPr lang="en-US" dirty="0">
                <a:solidFill>
                  <a:schemeClr val="tx2"/>
                </a:solidFill>
              </a:rPr>
              <a:t>, and to have trigger reference points [Operational Control Points] 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a:t>
            </a:fld>
            <a:endParaRPr lang="en-CA"/>
          </a:p>
        </p:txBody>
      </p:sp>
    </p:spTree>
    <p:extLst>
      <p:ext uri="{BB962C8B-B14F-4D97-AF65-F5344CB8AC3E}">
        <p14:creationId xmlns:p14="http://schemas.microsoft.com/office/powerpoint/2010/main" val="3644529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or survival rate at </a:t>
                </a:r>
                <a14:m>
                  <m:oMath xmlns:m="http://schemas.openxmlformats.org/officeDocument/2006/math">
                    <m:r>
                      <a:rPr lang="en-US" i="1" dirty="0" smtClean="0">
                        <a:latin typeface="Cambria Math" panose="02040503050406030204" pitchFamily="18" charset="0"/>
                      </a:rPr>
                      <m:t>𝐹</m:t>
                    </m:r>
                  </m:oMath>
                </a14:m>
                <a:r>
                  <a:rPr lang="en-US" dirty="0"/>
                  <a:t>) and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3"/>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3" name="TextBox 12"/>
              <p:cNvSpPr txBox="1"/>
              <p:nvPr/>
            </p:nvSpPr>
            <p:spPr>
              <a:xfrm>
                <a:off x="7814002" y="3056317"/>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814002" y="3056317"/>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8381337" y="3425649"/>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2FD1728-DD8A-40A0-AFD4-1E64BF0398DA}"/>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5"/>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90</a:t>
            </a:fld>
            <a:endParaRPr lang="en-CA"/>
          </a:p>
        </p:txBody>
      </p:sp>
    </p:spTree>
    <p:extLst>
      <p:ext uri="{BB962C8B-B14F-4D97-AF65-F5344CB8AC3E}">
        <p14:creationId xmlns:p14="http://schemas.microsoft.com/office/powerpoint/2010/main" val="206183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6"/>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91</a:t>
            </a:fld>
            <a:endParaRPr lang="en-CA"/>
          </a:p>
        </p:txBody>
      </p:sp>
    </p:spTree>
    <p:extLst>
      <p:ext uri="{BB962C8B-B14F-4D97-AF65-F5344CB8AC3E}">
        <p14:creationId xmlns:p14="http://schemas.microsoft.com/office/powerpoint/2010/main" val="39941235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18664"/>
                <a:ext cx="10687259" cy="4351338"/>
              </a:xfrm>
            </p:spPr>
            <p:txBody>
              <a:bodyPr/>
              <a:lstStyle/>
              <a:p>
                <a:r>
                  <a:rPr lang="en-US" dirty="0"/>
                  <a:t>The equilibrium SSB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18664"/>
                <a:ext cx="10687259" cy="4351338"/>
              </a:xfrm>
              <a:blipFill>
                <a:blip r:embed="rId6"/>
                <a:stretch>
                  <a:fillRect l="-969" t="-2384"/>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9B5B1C-6477-4E2F-96E7-8E4232584987}"/>
                  </a:ext>
                </a:extLst>
              </p:cNvPr>
              <p:cNvSpPr txBox="1"/>
              <p:nvPr/>
            </p:nvSpPr>
            <p:spPr>
              <a:xfrm>
                <a:off x="7532046" y="1802511"/>
                <a:ext cx="4247283" cy="369332"/>
              </a:xfrm>
              <a:prstGeom prst="rect">
                <a:avLst/>
              </a:prstGeom>
              <a:solidFill>
                <a:schemeClr val="accent1"/>
              </a:solidFill>
              <a:ln>
                <a:solidFill>
                  <a:schemeClr val="tx1"/>
                </a:solidFill>
              </a:ln>
            </p:spPr>
            <p:txBody>
              <a:bodyPr wrap="square">
                <a:spAutoFit/>
              </a:bodyPr>
              <a:lstStyle/>
              <a:p>
                <a:pPr algn="ctr"/>
                <a14:m>
                  <m:oMath xmlns:m="http://schemas.openxmlformats.org/officeDocument/2006/math">
                    <m:r>
                      <a:rPr lang="en-US" i="1" dirty="0" smtClean="0">
                        <a:solidFill>
                          <a:schemeClr val="tx1"/>
                        </a:solidFill>
                        <a:latin typeface="Cambria Math" panose="02040503050406030204" pitchFamily="18" charset="0"/>
                      </a:rPr>
                      <m:t>𝑆𝑆𝐵</m:t>
                    </m:r>
                    <m:r>
                      <a:rPr lang="en-US" i="1" baseline="-25000" dirty="0" smtClean="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and</a:t>
                </a:r>
                <a:r>
                  <a:rPr lang="en-US" baseline="-25000"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𝑅</m:t>
                    </m:r>
                    <m:r>
                      <a:rPr lang="en-US" i="1" baseline="-25000" dirty="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can be calculated for any </a:t>
                </a:r>
                <a14:m>
                  <m:oMath xmlns:m="http://schemas.openxmlformats.org/officeDocument/2006/math">
                    <m:r>
                      <a:rPr lang="en-US" i="1" dirty="0" smtClean="0">
                        <a:solidFill>
                          <a:schemeClr val="tx1"/>
                        </a:solidFill>
                        <a:latin typeface="Cambria Math" panose="02040503050406030204" pitchFamily="18" charset="0"/>
                      </a:rPr>
                      <m:t>𝐹</m:t>
                    </m:r>
                  </m:oMath>
                </a14:m>
                <a:endParaRPr lang="en-US" baseline="-25000" dirty="0">
                  <a:solidFill>
                    <a:schemeClr val="tx1"/>
                  </a:solidFill>
                </a:endParaRPr>
              </a:p>
            </p:txBody>
          </p:sp>
        </mc:Choice>
        <mc:Fallback xmlns="">
          <p:sp>
            <p:nvSpPr>
              <p:cNvPr id="15" name="TextBox 14">
                <a:extLst>
                  <a:ext uri="{FF2B5EF4-FFF2-40B4-BE49-F238E27FC236}">
                    <a16:creationId xmlns:a16="http://schemas.microsoft.com/office/drawing/2014/main" id="{5E9B5B1C-6477-4E2F-96E7-8E4232584987}"/>
                  </a:ext>
                </a:extLst>
              </p:cNvPr>
              <p:cNvSpPr txBox="1">
                <a:spLocks noRot="1" noChangeAspect="1" noMove="1" noResize="1" noEditPoints="1" noAdjustHandles="1" noChangeArrowheads="1" noChangeShapeType="1" noTextEdit="1"/>
              </p:cNvSpPr>
              <p:nvPr/>
            </p:nvSpPr>
            <p:spPr>
              <a:xfrm>
                <a:off x="7532046" y="1802511"/>
                <a:ext cx="4247283" cy="369332"/>
              </a:xfrm>
              <a:prstGeom prst="rect">
                <a:avLst/>
              </a:prstGeom>
              <a:blipFill>
                <a:blip r:embed="rId8"/>
                <a:stretch>
                  <a:fillRect t="-8065" b="-24194"/>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92</a:t>
            </a:fld>
            <a:endParaRPr lang="en-CA"/>
          </a:p>
        </p:txBody>
      </p:sp>
    </p:spTree>
    <p:extLst>
      <p:ext uri="{BB962C8B-B14F-4D97-AF65-F5344CB8AC3E}">
        <p14:creationId xmlns:p14="http://schemas.microsoft.com/office/powerpoint/2010/main" val="2634410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6642"/>
                <a:ext cx="10687259" cy="4351338"/>
              </a:xfrm>
            </p:spPr>
            <p:txBody>
              <a:bodyPr/>
              <a:lstStyle/>
              <a:p>
                <a:r>
                  <a:rPr lang="en-US" dirty="0">
                    <a:solidFill>
                      <a:schemeClr val="accent2"/>
                    </a:solidFill>
                  </a:rPr>
                  <a:t>Line with slope </a:t>
                </a:r>
                <a14:m>
                  <m:oMath xmlns:m="http://schemas.openxmlformats.org/officeDocument/2006/math">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ea typeface="Cambria Math" panose="02040503050406030204" pitchFamily="18" charset="0"/>
                      </a:rPr>
                      <m:t>𝛼</m:t>
                    </m:r>
                  </m:oMath>
                </a14:m>
                <a:r>
                  <a:rPr lang="en-CA" dirty="0">
                    <a:solidFill>
                      <a:schemeClr val="accent2"/>
                    </a:solidFill>
                  </a:rPr>
                  <a:t> that intersects the SRR at the origin corresponds to </a:t>
                </a:r>
                <a14:m>
                  <m:oMath xmlns:m="http://schemas.openxmlformats.org/officeDocument/2006/math">
                    <m:r>
                      <a:rPr lang="en-CA" i="1" dirty="0">
                        <a:solidFill>
                          <a:schemeClr val="accent2"/>
                        </a:solidFill>
                        <a:latin typeface="Cambria Math" panose="02040503050406030204" pitchFamily="18" charset="0"/>
                      </a:rPr>
                      <m:t>𝐹</m:t>
                    </m:r>
                    <m:r>
                      <a:rPr lang="en-CA" i="1" baseline="-25000" dirty="0" err="1">
                        <a:solidFill>
                          <a:schemeClr val="accent2"/>
                        </a:solidFill>
                        <a:latin typeface="Cambria Math" panose="02040503050406030204" pitchFamily="18" charset="0"/>
                      </a:rPr>
                      <m:t>𝑐𝑟𝑎𝑠h</m:t>
                    </m:r>
                  </m:oMath>
                </a14:m>
                <a:r>
                  <a:rPr lang="en-CA" dirty="0">
                    <a:solidFill>
                      <a:schemeClr val="accent2"/>
                    </a:solidFill>
                  </a:rPr>
                  <a:t> (i.e., </a:t>
                </a:r>
                <a14:m>
                  <m:oMath xmlns:m="http://schemas.openxmlformats.org/officeDocument/2006/math">
                    <m:r>
                      <a:rPr lang="en-US" i="1" dirty="0" smtClean="0">
                        <a:solidFill>
                          <a:schemeClr val="accent2"/>
                        </a:solidFill>
                        <a:latin typeface="Cambria Math" panose="02040503050406030204" pitchFamily="18" charset="0"/>
                      </a:rPr>
                      <m:t>𝑆𝑆𝐵</m:t>
                    </m:r>
                    <m:r>
                      <a:rPr lang="en-US" i="1" baseline="-25000" dirty="0">
                        <a:solidFill>
                          <a:schemeClr val="accent2"/>
                        </a:solidFill>
                        <a:latin typeface="Cambria Math" panose="02040503050406030204" pitchFamily="18" charset="0"/>
                      </a:rPr>
                      <m:t>𝐹</m:t>
                    </m:r>
                  </m:oMath>
                </a14:m>
                <a:r>
                  <a:rPr lang="en-CA" dirty="0">
                    <a:solidFill>
                      <a:schemeClr val="accent2"/>
                    </a:solidFill>
                  </a:rPr>
                  <a:t> =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6642"/>
                <a:ext cx="10687259" cy="4351338"/>
              </a:xfrm>
              <a:blipFill>
                <a:blip r:embed="rId6"/>
                <a:stretch>
                  <a:fillRect l="-969" t="-238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F251AF-73D9-4D5E-AEE6-BF5B26C71DF1}"/>
              </a:ext>
            </a:extLst>
          </p:cNvPr>
          <p:cNvCxnSpPr>
            <a:cxnSpLocks/>
          </p:cNvCxnSpPr>
          <p:nvPr/>
        </p:nvCxnSpPr>
        <p:spPr>
          <a:xfrm flipV="1">
            <a:off x="3146443" y="2858790"/>
            <a:ext cx="2341114" cy="320933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93</a:t>
            </a:fld>
            <a:endParaRPr lang="en-CA"/>
          </a:p>
        </p:txBody>
      </p:sp>
    </p:spTree>
    <p:extLst>
      <p:ext uri="{BB962C8B-B14F-4D97-AF65-F5344CB8AC3E}">
        <p14:creationId xmlns:p14="http://schemas.microsoft.com/office/powerpoint/2010/main" val="2371323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is: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r>
                  <a:rPr lang="en-US" dirty="0"/>
                  <a:t>  [from Eqn. 5] </a:t>
                </a:r>
              </a:p>
              <a:p>
                <a:endParaRPr lang="en-US" dirty="0"/>
              </a:p>
              <a:p>
                <a:r>
                  <a:rPr lang="en-US" dirty="0"/>
                  <a:t>The equilibrium SSB (</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r>
                          <a:rPr lang="en-US" i="1">
                            <a:latin typeface="Cambria Math" panose="02040503050406030204" pitchFamily="18" charset="0"/>
                          </a:rPr>
                          <m:t>𝑅</m:t>
                        </m:r>
                      </m:e>
                      <m:sub>
                        <m:r>
                          <a:rPr lang="en-US" i="1">
                            <a:latin typeface="Cambria Math" panose="02040503050406030204" pitchFamily="18" charset="0"/>
                          </a:rPr>
                          <m:t>𝐹</m:t>
                        </m:r>
                      </m:sub>
                    </m:sSub>
                    <m:r>
                      <a:rPr lang="en-CA" i="1" smtClean="0">
                        <a:latin typeface="Cambria Math" panose="02040503050406030204" pitchFamily="18" charset="0"/>
                      </a:rPr>
                      <m:t> </m:t>
                    </m:r>
                  </m:oMath>
                </a14:m>
                <a:r>
                  <a:rPr lang="en-US" dirty="0"/>
                  <a:t>[from Eqn. 6] </a:t>
                </a: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94</a:t>
            </a:fld>
            <a:endParaRPr lang="en-CA"/>
          </a:p>
        </p:txBody>
      </p:sp>
    </p:spTree>
    <p:extLst>
      <p:ext uri="{BB962C8B-B14F-4D97-AF65-F5344CB8AC3E}">
        <p14:creationId xmlns:p14="http://schemas.microsoft.com/office/powerpoint/2010/main" val="37334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95</a:t>
            </a:fld>
            <a:endParaRPr lang="en-CA"/>
          </a:p>
        </p:txBody>
      </p:sp>
    </p:spTree>
    <p:extLst>
      <p:ext uri="{BB962C8B-B14F-4D97-AF65-F5344CB8AC3E}">
        <p14:creationId xmlns:p14="http://schemas.microsoft.com/office/powerpoint/2010/main" val="299432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96</a:t>
            </a:fld>
            <a:endParaRPr lang="en-CA"/>
          </a:p>
        </p:txBody>
      </p:sp>
    </p:spTree>
    <p:extLst>
      <p:ext uri="{BB962C8B-B14F-4D97-AF65-F5344CB8AC3E}">
        <p14:creationId xmlns:p14="http://schemas.microsoft.com/office/powerpoint/2010/main" val="1304548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85000" lnSpcReduction="200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347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97</a:t>
            </a:fld>
            <a:endParaRPr lang="en-CA"/>
          </a:p>
        </p:txBody>
      </p:sp>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98</a:t>
            </a:fld>
            <a:endParaRPr lang="en-CA"/>
          </a:p>
        </p:txBody>
      </p:sp>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
        <p:nvSpPr>
          <p:cNvPr id="2" name="Slide Number Placeholder 1"/>
          <p:cNvSpPr>
            <a:spLocks noGrp="1"/>
          </p:cNvSpPr>
          <p:nvPr>
            <p:ph type="sldNum" sz="quarter" idx="12"/>
          </p:nvPr>
        </p:nvSpPr>
        <p:spPr/>
        <p:txBody>
          <a:bodyPr/>
          <a:lstStyle/>
          <a:p>
            <a:fld id="{EEDFA2F9-C25F-4A63-B46B-7B5C200A39D1}" type="slidenum">
              <a:rPr lang="en-CA" smtClean="0"/>
              <a:t>99</a:t>
            </a:fld>
            <a:endParaRPr lang="en-CA"/>
          </a:p>
        </p:txBody>
      </p:sp>
    </p:spTree>
    <p:extLst>
      <p:ext uri="{BB962C8B-B14F-4D97-AF65-F5344CB8AC3E}">
        <p14:creationId xmlns:p14="http://schemas.microsoft.com/office/powerpoint/2010/main" val="722564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20012</TotalTime>
  <Words>9193</Words>
  <Application>Microsoft Office PowerPoint</Application>
  <PresentationFormat>Widescreen</PresentationFormat>
  <Paragraphs>884</Paragraphs>
  <Slides>105</Slides>
  <Notes>10</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5" baseType="lpstr">
      <vt:lpstr>Arial</vt:lpstr>
      <vt:lpstr>Calibri</vt:lpstr>
      <vt:lpstr>Calibri Light</vt:lpstr>
      <vt:lpstr>Cambria Math</vt:lpstr>
      <vt:lpstr>Century Gothic</vt:lpstr>
      <vt:lpstr>Noto Sans</vt:lpstr>
      <vt:lpstr>Times New Roman</vt:lpstr>
      <vt:lpstr>Wingdings</vt:lpstr>
      <vt:lpstr>Office Theme</vt:lpstr>
      <vt:lpstr>Equation</vt:lpstr>
      <vt:lpstr>Reference Points 101</vt:lpstr>
      <vt:lpstr>https://native-land.ca/</vt:lpstr>
      <vt:lpstr>Objectives</vt:lpstr>
      <vt:lpstr>Objectives</vt:lpstr>
      <vt:lpstr>Outline – Day 1</vt:lpstr>
      <vt:lpstr>Exercises</vt:lpstr>
      <vt:lpstr>Exercises</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(pre-recruit)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(h), R0, α and β are all analytically related</vt:lpstr>
      <vt:lpstr>CR, Steepness (h),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Next week</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Forrest, Robyn</cp:lastModifiedBy>
  <cp:revision>423</cp:revision>
  <dcterms:created xsi:type="dcterms:W3CDTF">2021-10-28T18:18:48Z</dcterms:created>
  <dcterms:modified xsi:type="dcterms:W3CDTF">2022-11-15T15:01:20Z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